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homes.cs.washington.edu/~djg/teachingMaterials/spac/grossmanSPAC_forkJoinFramework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has to implement RecursiveTask or RecursiveAction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Same is used on all collections by parallel framework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 a matrix it’s similar, but in two dimensions.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TODO Add java operations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the shit hits the fan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 multitenancy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Might stall if used from multiple sources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 can’t use operations that are waiting for resources safely (see pattern later)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I/O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Shared memory access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Network wait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Affects how Stream.parallel() behaves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Collection can happen in parallel with some flags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 1 - Parallel grep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Example 2 - Minimum search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Arrays.parallelSort()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Priority is always on finishing existing task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parallel steam uses common pool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One pool per JVM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One slow operation can block all others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Waiting for resources (IO/Network/Lock) is slow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Even no JMX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is this supposed to work in production?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Try it out, but not in your production server.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Better to do it in your laptop or in a VirtualBox VM.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use implementation specific shortcut which is risky.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Try out with other executors!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parallel steam uses common pool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One pool per JVM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One slow operation can block all others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Waiting for resources (IO/Network/Lock) is slow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Even no JMX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is this supposed to work in production?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ambria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used in Release it!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Each partition needs resource expense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At least use on critical paths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At least decide after understanding consequences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 use JDK 8’s ForkJoinPool as backup framework (e.g. Akka, new Scala, Quasar)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would like to use this?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Who would like to use frokbomb?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Lots of conflicting opinions, even at EPAM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 need to clarify this!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2000 - Doug Lea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2006 - Available as extension. See </a:t>
            </a:r>
            <a:r>
              <a:rPr lang="en" u="sng">
                <a:solidFill>
                  <a:schemeClr val="hlink"/>
                </a:solidFill>
                <a:hlinkClick r:id="rId2"/>
              </a:rPr>
              <a:t>link</a:t>
            </a:r>
            <a:r>
              <a:rPr lang="en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2011 - Only ForkJoin pool is released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2014 - Parallel streams using fork-join operation on collections.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… - Files.lines().parallel() has a bugfix that allows faster processing.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Notice how hard is to add stream functionality. Lots of small classes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Cambria"/>
              <a:defRPr sz="52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mbria"/>
              <a:buNone/>
              <a:defRPr sz="28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Cambria"/>
              <a:defRPr sz="52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2pPr>
            <a:lvl3pPr lvl="2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3pPr>
            <a:lvl4pPr lvl="3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4pPr>
            <a:lvl5pPr lvl="4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5pPr>
            <a:lvl6pPr lvl="5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6pPr>
            <a:lvl7pPr lvl="6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7pPr>
            <a:lvl8pPr lvl="7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8pPr>
            <a:lvl9pPr lvl="8">
              <a:spcBef>
                <a:spcPts val="0"/>
              </a:spcBef>
              <a:buFont typeface="Cambria"/>
              <a:defRPr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projectreactor.io/" TargetMode="External"/><Relationship Id="rId4" Type="http://schemas.openxmlformats.org/officeDocument/2006/relationships/hyperlink" Target="http://akka.io/" TargetMode="External"/><Relationship Id="rId5" Type="http://schemas.openxmlformats.org/officeDocument/2006/relationships/hyperlink" Target="http://www.reactive-streams.org/" TargetMode="External"/><Relationship Id="rId6" Type="http://schemas.openxmlformats.org/officeDocument/2006/relationships/hyperlink" Target="https://github.com/speedment/speedment" TargetMode="External"/><Relationship Id="rId7" Type="http://schemas.openxmlformats.org/officeDocument/2006/relationships/hyperlink" Target="https://github.com/puniverse/quasar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gitaroktato/forkjoinpools-and-parallelstreams" TargetMode="External"/><Relationship Id="rId4" Type="http://schemas.openxmlformats.org/officeDocument/2006/relationships/hyperlink" Target="https://jersey.java.net/documentation/latest/async.html" TargetMode="External"/><Relationship Id="rId10" Type="http://schemas.openxmlformats.org/officeDocument/2006/relationships/hyperlink" Target="https://www.infoq.com/presentations/parallel-java-se-8" TargetMode="External"/><Relationship Id="rId9" Type="http://schemas.openxmlformats.org/officeDocument/2006/relationships/hyperlink" Target="https://www.infoq.com/interviews/doug-lea-fork-join" TargetMode="External"/><Relationship Id="rId5" Type="http://schemas.openxmlformats.org/officeDocument/2006/relationships/hyperlink" Target="http://allegro.tech/2014/10/async-rest.html" TargetMode="External"/><Relationship Id="rId6" Type="http://schemas.openxmlformats.org/officeDocument/2006/relationships/hyperlink" Target="https://www.youtube.com/watch?v=fabN6HNZ2qY" TargetMode="External"/><Relationship Id="rId7" Type="http://schemas.openxmlformats.org/officeDocument/2006/relationships/hyperlink" Target="https://www.youtube.com/watch?v=h1N-qbo5VyY" TargetMode="External"/><Relationship Id="rId8" Type="http://schemas.openxmlformats.org/officeDocument/2006/relationships/hyperlink" Target="https://www.youtube.com/watch?v=HdnHmbFg_hw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mcs.anl.gov/~itf/dbpp/text/node35.html" TargetMode="External"/><Relationship Id="rId4" Type="http://schemas.openxmlformats.org/officeDocument/2006/relationships/hyperlink" Target="http://www.cslab.ntua.gr/courses/pps/files/fall2011/paper_sfhmmy.pdf" TargetMode="External"/><Relationship Id="rId9" Type="http://schemas.openxmlformats.org/officeDocument/2006/relationships/hyperlink" Target="http://www.javaworld.com/article/2078440/enterprise-java/java-tip-when-to-use-forkjoinpool-vs-executorservice.html" TargetMode="External"/><Relationship Id="rId5" Type="http://schemas.openxmlformats.org/officeDocument/2006/relationships/hyperlink" Target="http://gee.cs.oswego.edu/dl/papers/fj.pdf" TargetMode="External"/><Relationship Id="rId6" Type="http://schemas.openxmlformats.org/officeDocument/2006/relationships/hyperlink" Target="http://www.h-online.com/developer/features/The-fork-join-framework-in-Java-7-1762357.html" TargetMode="External"/><Relationship Id="rId7" Type="http://schemas.openxmlformats.org/officeDocument/2006/relationships/hyperlink" Target="http://howtodoinjava.com/java-7/forkjoin-framework-tutorial-forkjoinpool-example/" TargetMode="External"/><Relationship Id="rId8" Type="http://schemas.openxmlformats.org/officeDocument/2006/relationships/hyperlink" Target="http://www.oracle.com/technetwork/articles/java/fork-join-422606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blog.oio.de/2016/01/22/parallel-stream-processing-in-java-8-performance-of-sequential-vs-parallel-stream-processing/" TargetMode="External"/><Relationship Id="rId4" Type="http://schemas.openxmlformats.org/officeDocument/2006/relationships/hyperlink" Target="http://www.drdobbs.com/jvm/parallel-array-operations-in-java-8/240166287?pgno=2" TargetMode="External"/><Relationship Id="rId5" Type="http://schemas.openxmlformats.org/officeDocument/2006/relationships/hyperlink" Target="http://bytefish.de/blog/jdk8_files_lines_parallel_strea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zone.com/articles/think-twice-using-java-8" TargetMode="External"/><Relationship Id="rId4" Type="http://schemas.openxmlformats.org/officeDocument/2006/relationships/hyperlink" Target="https://zeroturnaround.com/rebellabs/java-parallel-streams-are-bad-for-your-health/" TargetMode="External"/><Relationship Id="rId9" Type="http://schemas.openxmlformats.org/officeDocument/2006/relationships/image" Target="../media/image03.png"/><Relationship Id="rId5" Type="http://schemas.openxmlformats.org/officeDocument/2006/relationships/hyperlink" Target="http://coopsoft.com/ar/Calamity2Article.html" TargetMode="External"/><Relationship Id="rId6" Type="http://schemas.openxmlformats.org/officeDocument/2006/relationships/hyperlink" Target="http://coopsoft.com/ar/CalamityArticle.html" TargetMode="External"/><Relationship Id="rId7" Type="http://schemas.openxmlformats.org/officeDocument/2006/relationships/hyperlink" Target="https://translate.google.hu/translate?hl=hu&amp;sl=en&amp;u=http://coopsoft.com/ar/CalamityArticle.html&amp;prev=search" TargetMode="External"/><Relationship Id="rId8" Type="http://schemas.openxmlformats.org/officeDocument/2006/relationships/hyperlink" Target="https://www.google.hu/url?sa=t&amp;rct=j&amp;q=&amp;esrc=s&amp;source=web&amp;cd=9&amp;ved=0ahUKEwjL4MKh9azRAhWG2RoKHbWgDLYQFghfMAg&amp;url=https%3A%2F%2Fdzone.com%2Farticles%2Fwhats-wrong-java-8-part-iii&amp;usg=AFQjCNGydSbV7cORJED2msO7FBx_BE3cfw&amp;sig2=w6QED397-Pv682OKa_xx8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Relationship Id="rId5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</a:t>
            </a:r>
            <a:r>
              <a:rPr lang="en"/>
              <a:t>rkJoinPools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/>
              <a:t>arallel streams 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… are useless?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kjoin-universe-zoom1.png" id="131" name="Shape 131"/>
          <p:cNvPicPr preferRelativeResize="0"/>
          <p:nvPr/>
        </p:nvPicPr>
        <p:blipFill rotWithShape="1">
          <a:blip r:embed="rId3">
            <a:alphaModFix/>
          </a:blip>
          <a:srcRect b="0" l="-2319" r="2329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kjoin-universe-zoom2.png" id="136" name="Shape 13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kjoin-universe-all.png" id="141" name="Shape 141"/>
          <p:cNvPicPr preferRelativeResize="0"/>
          <p:nvPr/>
        </p:nvPicPr>
        <p:blipFill rotWithShape="1">
          <a:blip r:embed="rId3">
            <a:alphaModFix/>
          </a:blip>
          <a:srcRect b="-170" l="-1034" r="592" t="-180"/>
          <a:stretch/>
        </p:blipFill>
        <p:spPr>
          <a:xfrm>
            <a:off x="-40574" y="-18475"/>
            <a:ext cx="9184580" cy="51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ForkJoinPool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5670897" y="2019912"/>
            <a:ext cx="2208900" cy="3102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2284813" y="1354348"/>
            <a:ext cx="4516800" cy="31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53" name="Shape 153"/>
          <p:cNvSpPr/>
          <p:nvPr/>
        </p:nvSpPr>
        <p:spPr>
          <a:xfrm flipH="1" rot="10800000">
            <a:off x="1206625" y="2020011"/>
            <a:ext cx="2208900" cy="3102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5259647" y="2847900"/>
            <a:ext cx="1320600" cy="3102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 flipH="1" rot="10800000">
            <a:off x="2534250" y="2848100"/>
            <a:ext cx="1320600" cy="3102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Recursive Task Decomposition</a:t>
            </a:r>
          </a:p>
        </p:txBody>
      </p:sp>
      <p:sp>
        <p:nvSpPr>
          <p:cNvPr id="157" name="Shape 157"/>
          <p:cNvSpPr/>
          <p:nvPr/>
        </p:nvSpPr>
        <p:spPr>
          <a:xfrm flipH="1" rot="10800000">
            <a:off x="662975" y="2848100"/>
            <a:ext cx="1320600" cy="3102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 flipH="1" rot="10800000">
            <a:off x="7160425" y="2848100"/>
            <a:ext cx="1320600" cy="3102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 flipH="1" rot="10800000">
            <a:off x="1206625" y="3729136"/>
            <a:ext cx="2208900" cy="3102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5775972" y="3676037"/>
            <a:ext cx="2208900" cy="3102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2284813" y="4394698"/>
            <a:ext cx="4516800" cy="31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62" name="Shape 162"/>
          <p:cNvSpPr/>
          <p:nvPr/>
        </p:nvSpPr>
        <p:spPr>
          <a:xfrm>
            <a:off x="1243725" y="1658275"/>
            <a:ext cx="1046950" cy="372425"/>
          </a:xfrm>
          <a:custGeom>
            <a:pathLst>
              <a:path extrusionOk="0" h="14897" w="41878">
                <a:moveTo>
                  <a:pt x="41878" y="0"/>
                </a:moveTo>
                <a:cubicBezTo>
                  <a:pt x="40098" y="1077"/>
                  <a:pt x="38177" y="3982"/>
                  <a:pt x="31198" y="6465"/>
                </a:cubicBezTo>
                <a:cubicBezTo>
                  <a:pt x="24218" y="8947"/>
                  <a:pt x="5199" y="13491"/>
                  <a:pt x="0" y="1489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63" name="Shape 163"/>
          <p:cNvSpPr/>
          <p:nvPr/>
        </p:nvSpPr>
        <p:spPr>
          <a:xfrm>
            <a:off x="3414950" y="1665325"/>
            <a:ext cx="941575" cy="344300"/>
          </a:xfrm>
          <a:custGeom>
            <a:pathLst>
              <a:path extrusionOk="0" h="13772" w="37663">
                <a:moveTo>
                  <a:pt x="37663" y="0"/>
                </a:moveTo>
                <a:cubicBezTo>
                  <a:pt x="32275" y="1030"/>
                  <a:pt x="11617" y="3887"/>
                  <a:pt x="5340" y="6183"/>
                </a:cubicBezTo>
                <a:cubicBezTo>
                  <a:pt x="-937" y="8478"/>
                  <a:pt x="890" y="12507"/>
                  <a:pt x="0" y="137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64" name="Shape 164"/>
          <p:cNvSpPr/>
          <p:nvPr/>
        </p:nvSpPr>
        <p:spPr>
          <a:xfrm>
            <a:off x="709700" y="2325825"/>
            <a:ext cx="512925" cy="512925"/>
          </a:xfrm>
          <a:custGeom>
            <a:pathLst>
              <a:path extrusionOk="0" h="20517" w="20517">
                <a:moveTo>
                  <a:pt x="20517" y="0"/>
                </a:moveTo>
                <a:cubicBezTo>
                  <a:pt x="19627" y="2108"/>
                  <a:pt x="18596" y="9228"/>
                  <a:pt x="15177" y="12648"/>
                </a:cubicBezTo>
                <a:cubicBezTo>
                  <a:pt x="11757" y="16067"/>
                  <a:pt x="2529" y="19205"/>
                  <a:pt x="0" y="205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65" name="Shape 165"/>
          <p:cNvSpPr/>
          <p:nvPr/>
        </p:nvSpPr>
        <p:spPr>
          <a:xfrm>
            <a:off x="1902204" y="2346900"/>
            <a:ext cx="423625" cy="491850"/>
          </a:xfrm>
          <a:custGeom>
            <a:pathLst>
              <a:path extrusionOk="0" h="19674" w="16945">
                <a:moveTo>
                  <a:pt x="16945" y="0"/>
                </a:moveTo>
                <a:cubicBezTo>
                  <a:pt x="14274" y="1826"/>
                  <a:pt x="3406" y="7682"/>
                  <a:pt x="924" y="10961"/>
                </a:cubicBezTo>
                <a:cubicBezTo>
                  <a:pt x="-1558" y="14240"/>
                  <a:pt x="1860" y="18221"/>
                  <a:pt x="2048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66" name="Shape 166"/>
          <p:cNvSpPr/>
          <p:nvPr/>
        </p:nvSpPr>
        <p:spPr>
          <a:xfrm>
            <a:off x="2353925" y="2367975"/>
            <a:ext cx="310900" cy="470775"/>
          </a:xfrm>
          <a:custGeom>
            <a:pathLst>
              <a:path extrusionOk="0" h="18831" w="12436">
                <a:moveTo>
                  <a:pt x="0" y="0"/>
                </a:moveTo>
                <a:cubicBezTo>
                  <a:pt x="2014" y="1967"/>
                  <a:pt x="10587" y="8666"/>
                  <a:pt x="12086" y="11805"/>
                </a:cubicBezTo>
                <a:cubicBezTo>
                  <a:pt x="13585" y="14943"/>
                  <a:pt x="9509" y="17660"/>
                  <a:pt x="8994" y="188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67" name="Shape 167"/>
          <p:cNvSpPr/>
          <p:nvPr/>
        </p:nvSpPr>
        <p:spPr>
          <a:xfrm>
            <a:off x="3429000" y="2332850"/>
            <a:ext cx="393500" cy="491850"/>
          </a:xfrm>
          <a:custGeom>
            <a:pathLst>
              <a:path extrusionOk="0" h="19674" w="15740">
                <a:moveTo>
                  <a:pt x="0" y="0"/>
                </a:moveTo>
                <a:cubicBezTo>
                  <a:pt x="983" y="2154"/>
                  <a:pt x="3278" y="9650"/>
                  <a:pt x="5902" y="12929"/>
                </a:cubicBezTo>
                <a:cubicBezTo>
                  <a:pt x="8525" y="16208"/>
                  <a:pt x="14100" y="18549"/>
                  <a:pt x="15740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68" name="Shape 168"/>
          <p:cNvSpPr/>
          <p:nvPr/>
        </p:nvSpPr>
        <p:spPr>
          <a:xfrm>
            <a:off x="702675" y="3183075"/>
            <a:ext cx="530200" cy="527000"/>
          </a:xfrm>
          <a:custGeom>
            <a:pathLst>
              <a:path extrusionOk="0" h="21080" w="21208">
                <a:moveTo>
                  <a:pt x="0" y="0"/>
                </a:moveTo>
                <a:cubicBezTo>
                  <a:pt x="3138" y="1826"/>
                  <a:pt x="15317" y="7447"/>
                  <a:pt x="18831" y="10961"/>
                </a:cubicBezTo>
                <a:cubicBezTo>
                  <a:pt x="22344" y="14474"/>
                  <a:pt x="20704" y="19393"/>
                  <a:pt x="21079" y="210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69" name="Shape 169"/>
          <p:cNvSpPr/>
          <p:nvPr/>
        </p:nvSpPr>
        <p:spPr>
          <a:xfrm>
            <a:off x="1967450" y="3183075"/>
            <a:ext cx="281058" cy="491843"/>
          </a:xfrm>
          <a:custGeom>
            <a:pathLst>
              <a:path extrusionOk="0" h="20517" w="55932">
                <a:moveTo>
                  <a:pt x="0" y="0"/>
                </a:moveTo>
                <a:cubicBezTo>
                  <a:pt x="1452" y="2108"/>
                  <a:pt x="-609" y="9228"/>
                  <a:pt x="8713" y="12648"/>
                </a:cubicBezTo>
                <a:cubicBezTo>
                  <a:pt x="18035" y="16067"/>
                  <a:pt x="48062" y="19205"/>
                  <a:pt x="55932" y="205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0" name="Shape 170"/>
          <p:cNvSpPr/>
          <p:nvPr/>
        </p:nvSpPr>
        <p:spPr>
          <a:xfrm>
            <a:off x="2283650" y="3176050"/>
            <a:ext cx="317000" cy="527000"/>
          </a:xfrm>
          <a:custGeom>
            <a:pathLst>
              <a:path extrusionOk="0" h="21080" w="12680">
                <a:moveTo>
                  <a:pt x="10681" y="0"/>
                </a:moveTo>
                <a:cubicBezTo>
                  <a:pt x="10915" y="1826"/>
                  <a:pt x="13866" y="7447"/>
                  <a:pt x="12086" y="10961"/>
                </a:cubicBezTo>
                <a:cubicBezTo>
                  <a:pt x="10305" y="14474"/>
                  <a:pt x="2014" y="19393"/>
                  <a:pt x="0" y="210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1" name="Shape 171"/>
          <p:cNvSpPr/>
          <p:nvPr/>
        </p:nvSpPr>
        <p:spPr>
          <a:xfrm>
            <a:off x="3298014" y="3190100"/>
            <a:ext cx="510425" cy="484825"/>
          </a:xfrm>
          <a:custGeom>
            <a:pathLst>
              <a:path extrusionOk="0" h="19393" w="20417">
                <a:moveTo>
                  <a:pt x="20417" y="0"/>
                </a:moveTo>
                <a:cubicBezTo>
                  <a:pt x="17184" y="1826"/>
                  <a:pt x="3974" y="7728"/>
                  <a:pt x="1023" y="10961"/>
                </a:cubicBezTo>
                <a:cubicBezTo>
                  <a:pt x="-1928" y="14193"/>
                  <a:pt x="2428" y="17987"/>
                  <a:pt x="2709" y="193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2" name="Shape 172"/>
          <p:cNvSpPr/>
          <p:nvPr/>
        </p:nvSpPr>
        <p:spPr>
          <a:xfrm>
            <a:off x="1292900" y="4082475"/>
            <a:ext cx="998300" cy="274050"/>
          </a:xfrm>
          <a:custGeom>
            <a:pathLst>
              <a:path extrusionOk="0" h="10962" w="39932">
                <a:moveTo>
                  <a:pt x="0" y="0"/>
                </a:moveTo>
                <a:cubicBezTo>
                  <a:pt x="5949" y="936"/>
                  <a:pt x="29090" y="3794"/>
                  <a:pt x="35695" y="5621"/>
                </a:cubicBezTo>
                <a:cubicBezTo>
                  <a:pt x="42300" y="7448"/>
                  <a:pt x="38974" y="10071"/>
                  <a:pt x="39630" y="109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3" name="Shape 173"/>
          <p:cNvSpPr/>
          <p:nvPr/>
        </p:nvSpPr>
        <p:spPr>
          <a:xfrm>
            <a:off x="3450075" y="4068425"/>
            <a:ext cx="695650" cy="316200"/>
          </a:xfrm>
          <a:custGeom>
            <a:pathLst>
              <a:path extrusionOk="0" h="12648" w="27826">
                <a:moveTo>
                  <a:pt x="0" y="0"/>
                </a:moveTo>
                <a:cubicBezTo>
                  <a:pt x="843" y="1311"/>
                  <a:pt x="421" y="5762"/>
                  <a:pt x="5059" y="7870"/>
                </a:cubicBezTo>
                <a:cubicBezTo>
                  <a:pt x="9696" y="9978"/>
                  <a:pt x="24031" y="11851"/>
                  <a:pt x="27826" y="12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4" name="Shape 174"/>
          <p:cNvSpPr/>
          <p:nvPr/>
        </p:nvSpPr>
        <p:spPr>
          <a:xfrm>
            <a:off x="4616500" y="1693425"/>
            <a:ext cx="1099750" cy="316200"/>
          </a:xfrm>
          <a:custGeom>
            <a:pathLst>
              <a:path extrusionOk="0" h="12648" w="43990">
                <a:moveTo>
                  <a:pt x="0" y="0"/>
                </a:moveTo>
                <a:cubicBezTo>
                  <a:pt x="6511" y="1077"/>
                  <a:pt x="31760" y="4356"/>
                  <a:pt x="39068" y="6464"/>
                </a:cubicBezTo>
                <a:cubicBezTo>
                  <a:pt x="46375" y="8572"/>
                  <a:pt x="43049" y="11617"/>
                  <a:pt x="43846" y="12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5" name="Shape 175"/>
          <p:cNvSpPr/>
          <p:nvPr/>
        </p:nvSpPr>
        <p:spPr>
          <a:xfrm>
            <a:off x="6794750" y="1679375"/>
            <a:ext cx="1046975" cy="323225"/>
          </a:xfrm>
          <a:custGeom>
            <a:pathLst>
              <a:path extrusionOk="0" h="12929" w="41879">
                <a:moveTo>
                  <a:pt x="0" y="0"/>
                </a:moveTo>
                <a:cubicBezTo>
                  <a:pt x="1920" y="1405"/>
                  <a:pt x="4544" y="6277"/>
                  <a:pt x="11524" y="8432"/>
                </a:cubicBezTo>
                <a:cubicBezTo>
                  <a:pt x="18503" y="10586"/>
                  <a:pt x="36819" y="12179"/>
                  <a:pt x="41879" y="129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6" name="Shape 176"/>
          <p:cNvSpPr/>
          <p:nvPr/>
        </p:nvSpPr>
        <p:spPr>
          <a:xfrm>
            <a:off x="5284025" y="2353925"/>
            <a:ext cx="421600" cy="484825"/>
          </a:xfrm>
          <a:custGeom>
            <a:pathLst>
              <a:path extrusionOk="0" h="19393" w="16864">
                <a:moveTo>
                  <a:pt x="16864" y="0"/>
                </a:moveTo>
                <a:cubicBezTo>
                  <a:pt x="16301" y="1873"/>
                  <a:pt x="16301" y="8010"/>
                  <a:pt x="13491" y="11243"/>
                </a:cubicBezTo>
                <a:cubicBezTo>
                  <a:pt x="10680" y="14475"/>
                  <a:pt x="2248" y="18034"/>
                  <a:pt x="0" y="193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7" name="Shape 177"/>
          <p:cNvSpPr/>
          <p:nvPr/>
        </p:nvSpPr>
        <p:spPr>
          <a:xfrm>
            <a:off x="6492620" y="2360950"/>
            <a:ext cx="316200" cy="463750"/>
          </a:xfrm>
          <a:custGeom>
            <a:pathLst>
              <a:path extrusionOk="0" h="18550" w="12648">
                <a:moveTo>
                  <a:pt x="12648" y="0"/>
                </a:moveTo>
                <a:cubicBezTo>
                  <a:pt x="10633" y="1686"/>
                  <a:pt x="2295" y="7026"/>
                  <a:pt x="562" y="10118"/>
                </a:cubicBezTo>
                <a:cubicBezTo>
                  <a:pt x="-1171" y="13209"/>
                  <a:pt x="1967" y="17144"/>
                  <a:pt x="2248" y="185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8" name="Shape 178"/>
          <p:cNvSpPr/>
          <p:nvPr/>
        </p:nvSpPr>
        <p:spPr>
          <a:xfrm>
            <a:off x="6850975" y="2375000"/>
            <a:ext cx="358100" cy="442675"/>
          </a:xfrm>
          <a:custGeom>
            <a:pathLst>
              <a:path extrusionOk="0" h="17707" w="14324">
                <a:moveTo>
                  <a:pt x="0" y="0"/>
                </a:moveTo>
                <a:cubicBezTo>
                  <a:pt x="2201" y="1592"/>
                  <a:pt x="10961" y="6604"/>
                  <a:pt x="13210" y="9556"/>
                </a:cubicBezTo>
                <a:cubicBezTo>
                  <a:pt x="15458" y="12507"/>
                  <a:pt x="13444" y="16348"/>
                  <a:pt x="13491" y="1770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79" name="Shape 179"/>
          <p:cNvSpPr/>
          <p:nvPr/>
        </p:nvSpPr>
        <p:spPr>
          <a:xfrm>
            <a:off x="7841725" y="2367975"/>
            <a:ext cx="590272" cy="449700"/>
          </a:xfrm>
          <a:custGeom>
            <a:pathLst>
              <a:path extrusionOk="0" h="17988" w="21408">
                <a:moveTo>
                  <a:pt x="47" y="0"/>
                </a:moveTo>
                <a:cubicBezTo>
                  <a:pt x="468" y="1873"/>
                  <a:pt x="-984" y="8245"/>
                  <a:pt x="2576" y="11243"/>
                </a:cubicBezTo>
                <a:cubicBezTo>
                  <a:pt x="6136" y="14241"/>
                  <a:pt x="18269" y="16863"/>
                  <a:pt x="21408" y="179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80" name="Shape 180"/>
          <p:cNvSpPr/>
          <p:nvPr/>
        </p:nvSpPr>
        <p:spPr>
          <a:xfrm>
            <a:off x="5326200" y="3204150"/>
            <a:ext cx="511650" cy="463750"/>
          </a:xfrm>
          <a:custGeom>
            <a:pathLst>
              <a:path extrusionOk="0" h="18550" w="20466">
                <a:moveTo>
                  <a:pt x="0" y="0"/>
                </a:moveTo>
                <a:cubicBezTo>
                  <a:pt x="3138" y="1545"/>
                  <a:pt x="15598" y="6183"/>
                  <a:pt x="18831" y="9275"/>
                </a:cubicBezTo>
                <a:cubicBezTo>
                  <a:pt x="22063" y="12366"/>
                  <a:pt x="19299" y="17004"/>
                  <a:pt x="19393" y="185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81" name="Shape 181"/>
          <p:cNvSpPr/>
          <p:nvPr/>
        </p:nvSpPr>
        <p:spPr>
          <a:xfrm>
            <a:off x="6470224" y="3169025"/>
            <a:ext cx="317500" cy="491850"/>
          </a:xfrm>
          <a:custGeom>
            <a:pathLst>
              <a:path extrusionOk="0" h="19674" w="12700">
                <a:moveTo>
                  <a:pt x="3706" y="0"/>
                </a:moveTo>
                <a:cubicBezTo>
                  <a:pt x="3143" y="1639"/>
                  <a:pt x="-1166" y="6558"/>
                  <a:pt x="333" y="9837"/>
                </a:cubicBezTo>
                <a:cubicBezTo>
                  <a:pt x="1832" y="13116"/>
                  <a:pt x="10638" y="18034"/>
                  <a:pt x="12700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82" name="Shape 182"/>
          <p:cNvSpPr/>
          <p:nvPr/>
        </p:nvSpPr>
        <p:spPr>
          <a:xfrm>
            <a:off x="6949350" y="3197125"/>
            <a:ext cx="421700" cy="456725"/>
          </a:xfrm>
          <a:custGeom>
            <a:pathLst>
              <a:path extrusionOk="0" h="18269" w="16868">
                <a:moveTo>
                  <a:pt x="10118" y="0"/>
                </a:moveTo>
                <a:cubicBezTo>
                  <a:pt x="11195" y="1452"/>
                  <a:pt x="18269" y="5668"/>
                  <a:pt x="16583" y="8713"/>
                </a:cubicBezTo>
                <a:cubicBezTo>
                  <a:pt x="14896" y="11757"/>
                  <a:pt x="2763" y="16676"/>
                  <a:pt x="0" y="182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83" name="Shape 183"/>
          <p:cNvSpPr/>
          <p:nvPr/>
        </p:nvSpPr>
        <p:spPr>
          <a:xfrm>
            <a:off x="7784535" y="3183075"/>
            <a:ext cx="633400" cy="470775"/>
          </a:xfrm>
          <a:custGeom>
            <a:pathLst>
              <a:path extrusionOk="0" h="18831" w="25336">
                <a:moveTo>
                  <a:pt x="25336" y="0"/>
                </a:moveTo>
                <a:cubicBezTo>
                  <a:pt x="21260" y="1733"/>
                  <a:pt x="4162" y="7260"/>
                  <a:pt x="883" y="10399"/>
                </a:cubicBezTo>
                <a:cubicBezTo>
                  <a:pt x="-2396" y="13537"/>
                  <a:pt x="4864" y="17425"/>
                  <a:pt x="5661" y="188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84" name="Shape 184"/>
          <p:cNvSpPr/>
          <p:nvPr/>
        </p:nvSpPr>
        <p:spPr>
          <a:xfrm>
            <a:off x="4855400" y="4033300"/>
            <a:ext cx="969300" cy="337275"/>
          </a:xfrm>
          <a:custGeom>
            <a:pathLst>
              <a:path extrusionOk="0" h="13491" w="38772">
                <a:moveTo>
                  <a:pt x="37944" y="0"/>
                </a:moveTo>
                <a:cubicBezTo>
                  <a:pt x="37475" y="1217"/>
                  <a:pt x="41458" y="5058"/>
                  <a:pt x="35134" y="7307"/>
                </a:cubicBezTo>
                <a:cubicBezTo>
                  <a:pt x="28810" y="9555"/>
                  <a:pt x="5855" y="12460"/>
                  <a:pt x="0" y="1349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85" name="Shape 185"/>
          <p:cNvSpPr/>
          <p:nvPr/>
        </p:nvSpPr>
        <p:spPr>
          <a:xfrm>
            <a:off x="6650790" y="4012200"/>
            <a:ext cx="1254175" cy="351350"/>
          </a:xfrm>
          <a:custGeom>
            <a:pathLst>
              <a:path extrusionOk="0" h="14054" w="50167">
                <a:moveTo>
                  <a:pt x="50167" y="0"/>
                </a:moveTo>
                <a:cubicBezTo>
                  <a:pt x="42297" y="1171"/>
                  <a:pt x="10443" y="4684"/>
                  <a:pt x="2948" y="7027"/>
                </a:cubicBezTo>
                <a:cubicBezTo>
                  <a:pt x="-4547" y="9369"/>
                  <a:pt x="4821" y="12882"/>
                  <a:pt x="5196" y="1405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186" name="Shape 186"/>
          <p:cNvSpPr txBox="1"/>
          <p:nvPr/>
        </p:nvSpPr>
        <p:spPr>
          <a:xfrm>
            <a:off x="2353925" y="1687175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fork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6028850" y="1687125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fork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1136300" y="2434050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fork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692925" y="2444762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fork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5684575" y="2433900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fork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167150" y="2434000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fork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1243725" y="3288612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join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562550" y="3288600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join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769975" y="3273887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join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7209075" y="3262050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join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487687" y="4061900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join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5824700" y="4035350"/>
            <a:ext cx="765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join</a:t>
            </a:r>
          </a:p>
        </p:txBody>
      </p:sp>
      <p:cxnSp>
        <p:nvCxnSpPr>
          <p:cNvPr id="198" name="Shape 198"/>
          <p:cNvCxnSpPr>
            <a:stCxn id="152" idx="0"/>
            <a:endCxn id="152" idx="2"/>
          </p:cNvCxnSpPr>
          <p:nvPr/>
        </p:nvCxnSpPr>
        <p:spPr>
          <a:xfrm>
            <a:off x="4543213" y="1354348"/>
            <a:ext cx="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99" name="Shape 199"/>
          <p:cNvCxnSpPr>
            <a:stCxn id="153" idx="2"/>
            <a:endCxn id="153" idx="0"/>
          </p:cNvCxnSpPr>
          <p:nvPr/>
        </p:nvCxnSpPr>
        <p:spPr>
          <a:xfrm>
            <a:off x="2311075" y="2020011"/>
            <a:ext cx="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>
            <a:endCxn id="151" idx="2"/>
          </p:cNvCxnSpPr>
          <p:nvPr/>
        </p:nvCxnSpPr>
        <p:spPr>
          <a:xfrm flipH="1">
            <a:off x="6775347" y="2019312"/>
            <a:ext cx="18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252412"/>
            <a:ext cx="68199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2366925" y="2494275"/>
            <a:ext cx="864850" cy="300600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1338150" y="1879775"/>
            <a:ext cx="8649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main</a:t>
            </a:r>
          </a:p>
        </p:txBody>
      </p:sp>
      <p:cxnSp>
        <p:nvCxnSpPr>
          <p:cNvPr id="212" name="Shape 212"/>
          <p:cNvCxnSpPr>
            <a:stCxn id="211" idx="2"/>
            <a:endCxn id="210" idx="1"/>
          </p:cNvCxnSpPr>
          <p:nvPr/>
        </p:nvCxnSpPr>
        <p:spPr>
          <a:xfrm flipH="1" rot="-5400000">
            <a:off x="1836750" y="2114225"/>
            <a:ext cx="464100" cy="59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13" name="Shape 213"/>
          <p:cNvSpPr/>
          <p:nvPr/>
        </p:nvSpPr>
        <p:spPr>
          <a:xfrm>
            <a:off x="4224050" y="3602575"/>
            <a:ext cx="432600" cy="391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cxnSp>
        <p:nvCxnSpPr>
          <p:cNvPr id="214" name="Shape 214"/>
          <p:cNvCxnSpPr>
            <a:stCxn id="215" idx="2"/>
            <a:endCxn id="210" idx="4"/>
          </p:cNvCxnSpPr>
          <p:nvPr/>
        </p:nvCxnSpPr>
        <p:spPr>
          <a:xfrm flipH="1">
            <a:off x="3231650" y="1583950"/>
            <a:ext cx="992400" cy="10605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16" name="Shape 216"/>
          <p:cNvCxnSpPr>
            <a:stCxn id="213" idx="2"/>
            <a:endCxn id="210" idx="4"/>
          </p:cNvCxnSpPr>
          <p:nvPr/>
        </p:nvCxnSpPr>
        <p:spPr>
          <a:xfrm rot="10800000">
            <a:off x="3231650" y="2644525"/>
            <a:ext cx="992400" cy="1153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17" name="Shape 217"/>
          <p:cNvSpPr/>
          <p:nvPr/>
        </p:nvSpPr>
        <p:spPr>
          <a:xfrm>
            <a:off x="5289300" y="1433650"/>
            <a:ext cx="864900" cy="300600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8" name="Shape 218"/>
          <p:cNvCxnSpPr>
            <a:stCxn id="215" idx="7"/>
            <a:endCxn id="217" idx="1"/>
          </p:cNvCxnSpPr>
          <p:nvPr/>
        </p:nvCxnSpPr>
        <p:spPr>
          <a:xfrm flipH="1" rot="-5400000">
            <a:off x="4872147" y="1166683"/>
            <a:ext cx="138300" cy="696000"/>
          </a:xfrm>
          <a:prstGeom prst="curvedConnector4">
            <a:avLst>
              <a:gd fmla="val -213636" name="adj1"/>
              <a:gd fmla="val 5455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19" name="Shape 219"/>
          <p:cNvCxnSpPr>
            <a:stCxn id="215" idx="5"/>
            <a:endCxn id="217" idx="1"/>
          </p:cNvCxnSpPr>
          <p:nvPr/>
        </p:nvCxnSpPr>
        <p:spPr>
          <a:xfrm rot="-5400000">
            <a:off x="4872147" y="1305216"/>
            <a:ext cx="138300" cy="696000"/>
          </a:xfrm>
          <a:prstGeom prst="curvedConnector4">
            <a:avLst>
              <a:gd fmla="val -213636" name="adj1"/>
              <a:gd fmla="val 5455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220" name="Shape 220"/>
          <p:cNvCxnSpPr>
            <a:stCxn id="217" idx="4"/>
            <a:endCxn id="213" idx="6"/>
          </p:cNvCxnSpPr>
          <p:nvPr/>
        </p:nvCxnSpPr>
        <p:spPr>
          <a:xfrm flipH="1">
            <a:off x="4656600" y="1583950"/>
            <a:ext cx="1497600" cy="2214300"/>
          </a:xfrm>
          <a:prstGeom prst="curvedConnector3">
            <a:avLst>
              <a:gd fmla="val -15900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lg" w="lg" type="stealth"/>
            <a:tailEnd len="lg" w="lg" type="none"/>
          </a:ln>
        </p:spPr>
      </p:cxnSp>
      <p:sp>
        <p:nvSpPr>
          <p:cNvPr id="221" name="Shape 221"/>
          <p:cNvSpPr/>
          <p:nvPr/>
        </p:nvSpPr>
        <p:spPr>
          <a:xfrm>
            <a:off x="5441700" y="3643450"/>
            <a:ext cx="864900" cy="300600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008350" y="3090575"/>
            <a:ext cx="5243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steal</a:t>
            </a:r>
          </a:p>
        </p:txBody>
      </p:sp>
      <p:sp>
        <p:nvSpPr>
          <p:cNvPr id="215" name="Shape 215"/>
          <p:cNvSpPr/>
          <p:nvPr/>
        </p:nvSpPr>
        <p:spPr>
          <a:xfrm>
            <a:off x="4224050" y="1388200"/>
            <a:ext cx="432600" cy="391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Anatomy</a:t>
            </a:r>
          </a:p>
        </p:txBody>
      </p:sp>
      <p:cxnSp>
        <p:nvCxnSpPr>
          <p:cNvPr id="224" name="Shape 224"/>
          <p:cNvCxnSpPr>
            <a:stCxn id="221" idx="1"/>
            <a:endCxn id="213" idx="7"/>
          </p:cNvCxnSpPr>
          <p:nvPr/>
        </p:nvCxnSpPr>
        <p:spPr>
          <a:xfrm rot="10800000">
            <a:off x="4593300" y="3659950"/>
            <a:ext cx="848400" cy="133800"/>
          </a:xfrm>
          <a:prstGeom prst="curvedConnector4">
            <a:avLst>
              <a:gd fmla="val 46267" name="adj1"/>
              <a:gd fmla="val 32085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25" name="Shape 225"/>
          <p:cNvCxnSpPr>
            <a:stCxn id="213" idx="5"/>
            <a:endCxn id="221" idx="1"/>
          </p:cNvCxnSpPr>
          <p:nvPr/>
        </p:nvCxnSpPr>
        <p:spPr>
          <a:xfrm rot="-5400000">
            <a:off x="4945947" y="3440991"/>
            <a:ext cx="143100" cy="848400"/>
          </a:xfrm>
          <a:prstGeom prst="curvedConnector4">
            <a:avLst>
              <a:gd fmla="val -206470" name="adj1"/>
              <a:gd fmla="val 5373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Pros &amp; Cons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Pros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No blocked wait on join()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Lower latency in case of multiple jobs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API for task decomposition and parallel computation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Load-balancing mechanism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Local submission queues may improve CPU caching</a:t>
            </a:r>
          </a:p>
        </p:txBody>
      </p:sp>
      <p:sp>
        <p:nvSpPr>
          <p:cNvPr id="232" name="Shape 232"/>
          <p:cNvSpPr/>
          <p:nvPr/>
        </p:nvSpPr>
        <p:spPr>
          <a:xfrm>
            <a:off x="7354818" y="1036738"/>
            <a:ext cx="1098900" cy="1566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670189" y="700674"/>
            <a:ext cx="2247299" cy="1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34" name="Shape 234"/>
          <p:cNvSpPr/>
          <p:nvPr/>
        </p:nvSpPr>
        <p:spPr>
          <a:xfrm flipH="1" rot="10800000">
            <a:off x="5133774" y="1036818"/>
            <a:ext cx="10989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7150215" y="1454816"/>
            <a:ext cx="657000" cy="1566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 flipH="1" rot="10800000">
            <a:off x="5794288" y="1454947"/>
            <a:ext cx="6570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 flipH="1" rot="10800000">
            <a:off x="4863300" y="1454947"/>
            <a:ext cx="6570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 flipH="1" rot="10800000">
            <a:off x="8095881" y="1454947"/>
            <a:ext cx="6570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 flipH="1" rot="10800000">
            <a:off x="5133774" y="1899810"/>
            <a:ext cx="10989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7407094" y="1872969"/>
            <a:ext cx="1098900" cy="1566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5670189" y="2235844"/>
            <a:ext cx="2247299" cy="1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42" name="Shape 242"/>
          <p:cNvSpPr/>
          <p:nvPr/>
        </p:nvSpPr>
        <p:spPr>
          <a:xfrm>
            <a:off x="5152232" y="854136"/>
            <a:ext cx="520857" cy="188037"/>
          </a:xfrm>
          <a:custGeom>
            <a:pathLst>
              <a:path extrusionOk="0" h="14897" w="41878">
                <a:moveTo>
                  <a:pt x="41878" y="0"/>
                </a:moveTo>
                <a:cubicBezTo>
                  <a:pt x="40098" y="1077"/>
                  <a:pt x="38177" y="3982"/>
                  <a:pt x="31198" y="6465"/>
                </a:cubicBezTo>
                <a:cubicBezTo>
                  <a:pt x="24218" y="8947"/>
                  <a:pt x="5199" y="13491"/>
                  <a:pt x="0" y="1489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43" name="Shape 243"/>
          <p:cNvSpPr/>
          <p:nvPr/>
        </p:nvSpPr>
        <p:spPr>
          <a:xfrm>
            <a:off x="6232449" y="857696"/>
            <a:ext cx="468433" cy="173837"/>
          </a:xfrm>
          <a:custGeom>
            <a:pathLst>
              <a:path extrusionOk="0" h="13772" w="37663">
                <a:moveTo>
                  <a:pt x="37663" y="0"/>
                </a:moveTo>
                <a:cubicBezTo>
                  <a:pt x="32275" y="1030"/>
                  <a:pt x="11617" y="3887"/>
                  <a:pt x="5340" y="6183"/>
                </a:cubicBezTo>
                <a:cubicBezTo>
                  <a:pt x="-937" y="8478"/>
                  <a:pt x="890" y="12507"/>
                  <a:pt x="0" y="137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44" name="Shape 244"/>
          <p:cNvSpPr/>
          <p:nvPr/>
        </p:nvSpPr>
        <p:spPr>
          <a:xfrm>
            <a:off x="4886546" y="1191203"/>
            <a:ext cx="255180" cy="258975"/>
          </a:xfrm>
          <a:custGeom>
            <a:pathLst>
              <a:path extrusionOk="0" h="20517" w="20517">
                <a:moveTo>
                  <a:pt x="20517" y="0"/>
                </a:moveTo>
                <a:cubicBezTo>
                  <a:pt x="19627" y="2108"/>
                  <a:pt x="18596" y="9228"/>
                  <a:pt x="15177" y="12648"/>
                </a:cubicBezTo>
                <a:cubicBezTo>
                  <a:pt x="11757" y="16067"/>
                  <a:pt x="2529" y="19205"/>
                  <a:pt x="0" y="205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45" name="Shape 245"/>
          <p:cNvSpPr/>
          <p:nvPr/>
        </p:nvSpPr>
        <p:spPr>
          <a:xfrm>
            <a:off x="5479835" y="1201845"/>
            <a:ext cx="210753" cy="248335"/>
          </a:xfrm>
          <a:custGeom>
            <a:pathLst>
              <a:path extrusionOk="0" h="19674" w="16945">
                <a:moveTo>
                  <a:pt x="16945" y="0"/>
                </a:moveTo>
                <a:cubicBezTo>
                  <a:pt x="14274" y="1826"/>
                  <a:pt x="3406" y="7682"/>
                  <a:pt x="924" y="10961"/>
                </a:cubicBezTo>
                <a:cubicBezTo>
                  <a:pt x="-1558" y="14240"/>
                  <a:pt x="1860" y="18221"/>
                  <a:pt x="2048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46" name="Shape 246"/>
          <p:cNvSpPr/>
          <p:nvPr/>
        </p:nvSpPr>
        <p:spPr>
          <a:xfrm>
            <a:off x="5704573" y="1212486"/>
            <a:ext cx="154672" cy="237694"/>
          </a:xfrm>
          <a:custGeom>
            <a:pathLst>
              <a:path extrusionOk="0" h="18831" w="12436">
                <a:moveTo>
                  <a:pt x="0" y="0"/>
                </a:moveTo>
                <a:cubicBezTo>
                  <a:pt x="2014" y="1967"/>
                  <a:pt x="10587" y="8666"/>
                  <a:pt x="12086" y="11805"/>
                </a:cubicBezTo>
                <a:cubicBezTo>
                  <a:pt x="13585" y="14943"/>
                  <a:pt x="9509" y="17660"/>
                  <a:pt x="8994" y="188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47" name="Shape 247"/>
          <p:cNvSpPr/>
          <p:nvPr/>
        </p:nvSpPr>
        <p:spPr>
          <a:xfrm>
            <a:off x="6239439" y="1194751"/>
            <a:ext cx="195766" cy="248335"/>
          </a:xfrm>
          <a:custGeom>
            <a:pathLst>
              <a:path extrusionOk="0" h="19674" w="15740">
                <a:moveTo>
                  <a:pt x="0" y="0"/>
                </a:moveTo>
                <a:cubicBezTo>
                  <a:pt x="983" y="2154"/>
                  <a:pt x="3278" y="9650"/>
                  <a:pt x="5902" y="12929"/>
                </a:cubicBezTo>
                <a:cubicBezTo>
                  <a:pt x="8525" y="16208"/>
                  <a:pt x="14100" y="18549"/>
                  <a:pt x="15740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48" name="Shape 248"/>
          <p:cNvSpPr/>
          <p:nvPr/>
        </p:nvSpPr>
        <p:spPr>
          <a:xfrm>
            <a:off x="4883051" y="1624056"/>
            <a:ext cx="263774" cy="266082"/>
          </a:xfrm>
          <a:custGeom>
            <a:pathLst>
              <a:path extrusionOk="0" h="21080" w="21208">
                <a:moveTo>
                  <a:pt x="0" y="0"/>
                </a:moveTo>
                <a:cubicBezTo>
                  <a:pt x="3138" y="1826"/>
                  <a:pt x="15317" y="7447"/>
                  <a:pt x="18831" y="10961"/>
                </a:cubicBezTo>
                <a:cubicBezTo>
                  <a:pt x="22344" y="14474"/>
                  <a:pt x="20704" y="19393"/>
                  <a:pt x="21079" y="210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49" name="Shape 249"/>
          <p:cNvSpPr/>
          <p:nvPr/>
        </p:nvSpPr>
        <p:spPr>
          <a:xfrm>
            <a:off x="5512296" y="1624056"/>
            <a:ext cx="139830" cy="248358"/>
          </a:xfrm>
          <a:custGeom>
            <a:pathLst>
              <a:path extrusionOk="0" h="20517" w="55932">
                <a:moveTo>
                  <a:pt x="0" y="0"/>
                </a:moveTo>
                <a:cubicBezTo>
                  <a:pt x="1452" y="2108"/>
                  <a:pt x="-609" y="9228"/>
                  <a:pt x="8713" y="12648"/>
                </a:cubicBezTo>
                <a:cubicBezTo>
                  <a:pt x="18035" y="16067"/>
                  <a:pt x="48062" y="19205"/>
                  <a:pt x="55932" y="205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0" name="Shape 250"/>
          <p:cNvSpPr/>
          <p:nvPr/>
        </p:nvSpPr>
        <p:spPr>
          <a:xfrm>
            <a:off x="5669610" y="1620509"/>
            <a:ext cx="157707" cy="266082"/>
          </a:xfrm>
          <a:custGeom>
            <a:pathLst>
              <a:path extrusionOk="0" h="21080" w="12680">
                <a:moveTo>
                  <a:pt x="10681" y="0"/>
                </a:moveTo>
                <a:cubicBezTo>
                  <a:pt x="10915" y="1826"/>
                  <a:pt x="13866" y="7447"/>
                  <a:pt x="12086" y="10961"/>
                </a:cubicBezTo>
                <a:cubicBezTo>
                  <a:pt x="10305" y="14474"/>
                  <a:pt x="2014" y="19393"/>
                  <a:pt x="0" y="210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1" name="Shape 251"/>
          <p:cNvSpPr/>
          <p:nvPr/>
        </p:nvSpPr>
        <p:spPr>
          <a:xfrm>
            <a:off x="6174272" y="1627603"/>
            <a:ext cx="253936" cy="244788"/>
          </a:xfrm>
          <a:custGeom>
            <a:pathLst>
              <a:path extrusionOk="0" h="19393" w="20417">
                <a:moveTo>
                  <a:pt x="20417" y="0"/>
                </a:moveTo>
                <a:cubicBezTo>
                  <a:pt x="17184" y="1826"/>
                  <a:pt x="3974" y="7728"/>
                  <a:pt x="1023" y="10961"/>
                </a:cubicBezTo>
                <a:cubicBezTo>
                  <a:pt x="-1928" y="14193"/>
                  <a:pt x="2428" y="17987"/>
                  <a:pt x="2709" y="193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2" name="Shape 252"/>
          <p:cNvSpPr/>
          <p:nvPr/>
        </p:nvSpPr>
        <p:spPr>
          <a:xfrm>
            <a:off x="5176697" y="2078192"/>
            <a:ext cx="496654" cy="138367"/>
          </a:xfrm>
          <a:custGeom>
            <a:pathLst>
              <a:path extrusionOk="0" h="10962" w="39932">
                <a:moveTo>
                  <a:pt x="0" y="0"/>
                </a:moveTo>
                <a:cubicBezTo>
                  <a:pt x="5949" y="936"/>
                  <a:pt x="29090" y="3794"/>
                  <a:pt x="35695" y="5621"/>
                </a:cubicBezTo>
                <a:cubicBezTo>
                  <a:pt x="42300" y="7448"/>
                  <a:pt x="38974" y="10071"/>
                  <a:pt x="39630" y="109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3" name="Shape 253"/>
          <p:cNvSpPr/>
          <p:nvPr/>
        </p:nvSpPr>
        <p:spPr>
          <a:xfrm>
            <a:off x="6249925" y="2071098"/>
            <a:ext cx="346085" cy="159649"/>
          </a:xfrm>
          <a:custGeom>
            <a:pathLst>
              <a:path extrusionOk="0" h="12648" w="27826">
                <a:moveTo>
                  <a:pt x="0" y="0"/>
                </a:moveTo>
                <a:cubicBezTo>
                  <a:pt x="843" y="1311"/>
                  <a:pt x="421" y="5762"/>
                  <a:pt x="5059" y="7870"/>
                </a:cubicBezTo>
                <a:cubicBezTo>
                  <a:pt x="9696" y="9978"/>
                  <a:pt x="24031" y="11851"/>
                  <a:pt x="27826" y="12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4" name="Shape 254"/>
          <p:cNvSpPr/>
          <p:nvPr/>
        </p:nvSpPr>
        <p:spPr>
          <a:xfrm>
            <a:off x="6830239" y="871884"/>
            <a:ext cx="547125" cy="159649"/>
          </a:xfrm>
          <a:custGeom>
            <a:pathLst>
              <a:path extrusionOk="0" h="12648" w="43990">
                <a:moveTo>
                  <a:pt x="0" y="0"/>
                </a:moveTo>
                <a:cubicBezTo>
                  <a:pt x="6511" y="1077"/>
                  <a:pt x="31760" y="4356"/>
                  <a:pt x="39068" y="6464"/>
                </a:cubicBezTo>
                <a:cubicBezTo>
                  <a:pt x="46375" y="8572"/>
                  <a:pt x="43049" y="11617"/>
                  <a:pt x="43846" y="12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5" name="Shape 255"/>
          <p:cNvSpPr/>
          <p:nvPr/>
        </p:nvSpPr>
        <p:spPr>
          <a:xfrm>
            <a:off x="7913952" y="864790"/>
            <a:ext cx="520870" cy="163196"/>
          </a:xfrm>
          <a:custGeom>
            <a:pathLst>
              <a:path extrusionOk="0" h="12929" w="41879">
                <a:moveTo>
                  <a:pt x="0" y="0"/>
                </a:moveTo>
                <a:cubicBezTo>
                  <a:pt x="1920" y="1405"/>
                  <a:pt x="4544" y="6277"/>
                  <a:pt x="11524" y="8432"/>
                </a:cubicBezTo>
                <a:cubicBezTo>
                  <a:pt x="18503" y="10586"/>
                  <a:pt x="36819" y="12179"/>
                  <a:pt x="41879" y="129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6" name="Shape 256"/>
          <p:cNvSpPr/>
          <p:nvPr/>
        </p:nvSpPr>
        <p:spPr>
          <a:xfrm>
            <a:off x="7162343" y="1205392"/>
            <a:ext cx="209746" cy="244788"/>
          </a:xfrm>
          <a:custGeom>
            <a:pathLst>
              <a:path extrusionOk="0" h="19393" w="16864">
                <a:moveTo>
                  <a:pt x="16864" y="0"/>
                </a:moveTo>
                <a:cubicBezTo>
                  <a:pt x="16301" y="1873"/>
                  <a:pt x="16301" y="8010"/>
                  <a:pt x="13491" y="11243"/>
                </a:cubicBezTo>
                <a:cubicBezTo>
                  <a:pt x="10680" y="14475"/>
                  <a:pt x="2248" y="18034"/>
                  <a:pt x="0" y="193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7" name="Shape 257"/>
          <p:cNvSpPr/>
          <p:nvPr/>
        </p:nvSpPr>
        <p:spPr>
          <a:xfrm>
            <a:off x="7763638" y="1208939"/>
            <a:ext cx="157309" cy="234147"/>
          </a:xfrm>
          <a:custGeom>
            <a:pathLst>
              <a:path extrusionOk="0" h="18550" w="12648">
                <a:moveTo>
                  <a:pt x="12648" y="0"/>
                </a:moveTo>
                <a:cubicBezTo>
                  <a:pt x="10633" y="1686"/>
                  <a:pt x="2295" y="7026"/>
                  <a:pt x="562" y="10118"/>
                </a:cubicBezTo>
                <a:cubicBezTo>
                  <a:pt x="-1171" y="13209"/>
                  <a:pt x="1967" y="17144"/>
                  <a:pt x="2248" y="185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8" name="Shape 258"/>
          <p:cNvSpPr/>
          <p:nvPr/>
        </p:nvSpPr>
        <p:spPr>
          <a:xfrm>
            <a:off x="7941925" y="1216033"/>
            <a:ext cx="178154" cy="223506"/>
          </a:xfrm>
          <a:custGeom>
            <a:pathLst>
              <a:path extrusionOk="0" h="17707" w="14324">
                <a:moveTo>
                  <a:pt x="0" y="0"/>
                </a:moveTo>
                <a:cubicBezTo>
                  <a:pt x="2201" y="1592"/>
                  <a:pt x="10961" y="6604"/>
                  <a:pt x="13210" y="9556"/>
                </a:cubicBezTo>
                <a:cubicBezTo>
                  <a:pt x="15458" y="12507"/>
                  <a:pt x="13444" y="16348"/>
                  <a:pt x="13491" y="1770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59" name="Shape 259"/>
          <p:cNvSpPr/>
          <p:nvPr/>
        </p:nvSpPr>
        <p:spPr>
          <a:xfrm>
            <a:off x="8434838" y="1212486"/>
            <a:ext cx="293664" cy="227053"/>
          </a:xfrm>
          <a:custGeom>
            <a:pathLst>
              <a:path extrusionOk="0" h="17988" w="21408">
                <a:moveTo>
                  <a:pt x="47" y="0"/>
                </a:moveTo>
                <a:cubicBezTo>
                  <a:pt x="468" y="1873"/>
                  <a:pt x="-984" y="8245"/>
                  <a:pt x="2576" y="11243"/>
                </a:cubicBezTo>
                <a:cubicBezTo>
                  <a:pt x="6136" y="14241"/>
                  <a:pt x="18269" y="16863"/>
                  <a:pt x="21408" y="179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60" name="Shape 260"/>
          <p:cNvSpPr/>
          <p:nvPr/>
        </p:nvSpPr>
        <p:spPr>
          <a:xfrm>
            <a:off x="7183326" y="1634698"/>
            <a:ext cx="254545" cy="234147"/>
          </a:xfrm>
          <a:custGeom>
            <a:pathLst>
              <a:path extrusionOk="0" h="18550" w="20466">
                <a:moveTo>
                  <a:pt x="0" y="0"/>
                </a:moveTo>
                <a:cubicBezTo>
                  <a:pt x="3138" y="1545"/>
                  <a:pt x="15598" y="6183"/>
                  <a:pt x="18831" y="9275"/>
                </a:cubicBezTo>
                <a:cubicBezTo>
                  <a:pt x="22063" y="12366"/>
                  <a:pt x="19299" y="17004"/>
                  <a:pt x="19393" y="185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61" name="Shape 261"/>
          <p:cNvSpPr/>
          <p:nvPr/>
        </p:nvSpPr>
        <p:spPr>
          <a:xfrm>
            <a:off x="7752495" y="1616962"/>
            <a:ext cx="157956" cy="248335"/>
          </a:xfrm>
          <a:custGeom>
            <a:pathLst>
              <a:path extrusionOk="0" h="19674" w="12700">
                <a:moveTo>
                  <a:pt x="3706" y="0"/>
                </a:moveTo>
                <a:cubicBezTo>
                  <a:pt x="3143" y="1639"/>
                  <a:pt x="-1166" y="6558"/>
                  <a:pt x="333" y="9837"/>
                </a:cubicBezTo>
                <a:cubicBezTo>
                  <a:pt x="1832" y="13116"/>
                  <a:pt x="10638" y="18034"/>
                  <a:pt x="12700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62" name="Shape 262"/>
          <p:cNvSpPr/>
          <p:nvPr/>
        </p:nvSpPr>
        <p:spPr>
          <a:xfrm>
            <a:off x="7990868" y="1631151"/>
            <a:ext cx="209795" cy="230600"/>
          </a:xfrm>
          <a:custGeom>
            <a:pathLst>
              <a:path extrusionOk="0" h="18269" w="16868">
                <a:moveTo>
                  <a:pt x="10118" y="0"/>
                </a:moveTo>
                <a:cubicBezTo>
                  <a:pt x="11195" y="1452"/>
                  <a:pt x="18269" y="5668"/>
                  <a:pt x="16583" y="8713"/>
                </a:cubicBezTo>
                <a:cubicBezTo>
                  <a:pt x="14896" y="11757"/>
                  <a:pt x="2763" y="16676"/>
                  <a:pt x="0" y="182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63" name="Shape 263"/>
          <p:cNvSpPr/>
          <p:nvPr/>
        </p:nvSpPr>
        <p:spPr>
          <a:xfrm>
            <a:off x="8406385" y="1624056"/>
            <a:ext cx="315116" cy="237694"/>
          </a:xfrm>
          <a:custGeom>
            <a:pathLst>
              <a:path extrusionOk="0" h="18831" w="25336">
                <a:moveTo>
                  <a:pt x="25336" y="0"/>
                </a:moveTo>
                <a:cubicBezTo>
                  <a:pt x="21260" y="1733"/>
                  <a:pt x="4162" y="7260"/>
                  <a:pt x="883" y="10399"/>
                </a:cubicBezTo>
                <a:cubicBezTo>
                  <a:pt x="-2396" y="13537"/>
                  <a:pt x="4864" y="17425"/>
                  <a:pt x="5661" y="188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64" name="Shape 264"/>
          <p:cNvSpPr/>
          <p:nvPr/>
        </p:nvSpPr>
        <p:spPr>
          <a:xfrm>
            <a:off x="6949095" y="2053362"/>
            <a:ext cx="482226" cy="170290"/>
          </a:xfrm>
          <a:custGeom>
            <a:pathLst>
              <a:path extrusionOk="0" h="13491" w="38772">
                <a:moveTo>
                  <a:pt x="37944" y="0"/>
                </a:moveTo>
                <a:cubicBezTo>
                  <a:pt x="37475" y="1217"/>
                  <a:pt x="41458" y="5058"/>
                  <a:pt x="35134" y="7307"/>
                </a:cubicBezTo>
                <a:cubicBezTo>
                  <a:pt x="28810" y="9555"/>
                  <a:pt x="5855" y="12460"/>
                  <a:pt x="0" y="1349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65" name="Shape 265"/>
          <p:cNvSpPr/>
          <p:nvPr/>
        </p:nvSpPr>
        <p:spPr>
          <a:xfrm>
            <a:off x="7842330" y="2042708"/>
            <a:ext cx="623952" cy="177396"/>
          </a:xfrm>
          <a:custGeom>
            <a:pathLst>
              <a:path extrusionOk="0" h="14054" w="50167">
                <a:moveTo>
                  <a:pt x="50167" y="0"/>
                </a:moveTo>
                <a:cubicBezTo>
                  <a:pt x="42297" y="1171"/>
                  <a:pt x="10443" y="4684"/>
                  <a:pt x="2948" y="7027"/>
                </a:cubicBezTo>
                <a:cubicBezTo>
                  <a:pt x="-4547" y="9369"/>
                  <a:pt x="4821" y="12882"/>
                  <a:pt x="5196" y="1405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266" name="Shape 266"/>
          <p:cNvSpPr txBox="1"/>
          <p:nvPr/>
        </p:nvSpPr>
        <p:spPr>
          <a:xfrm>
            <a:off x="5704573" y="868729"/>
            <a:ext cx="3810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cxnSp>
        <p:nvCxnSpPr>
          <p:cNvPr id="267" name="Shape 267"/>
          <p:cNvCxnSpPr>
            <a:stCxn id="233" idx="0"/>
            <a:endCxn id="233" idx="2"/>
          </p:cNvCxnSpPr>
          <p:nvPr/>
        </p:nvCxnSpPr>
        <p:spPr>
          <a:xfrm>
            <a:off x="6793839" y="700674"/>
            <a:ext cx="0" cy="1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68" name="Shape 268"/>
          <p:cNvCxnSpPr>
            <a:stCxn id="234" idx="2"/>
            <a:endCxn id="234" idx="0"/>
          </p:cNvCxnSpPr>
          <p:nvPr/>
        </p:nvCxnSpPr>
        <p:spPr>
          <a:xfrm>
            <a:off x="5683224" y="1036818"/>
            <a:ext cx="0" cy="1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69" name="Shape 269"/>
          <p:cNvCxnSpPr>
            <a:endCxn id="232" idx="2"/>
          </p:cNvCxnSpPr>
          <p:nvPr/>
        </p:nvCxnSpPr>
        <p:spPr>
          <a:xfrm flipH="1">
            <a:off x="7904268" y="1036438"/>
            <a:ext cx="90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70" name="Shape 270"/>
          <p:cNvSpPr/>
          <p:nvPr/>
        </p:nvSpPr>
        <p:spPr>
          <a:xfrm>
            <a:off x="5725323" y="3689280"/>
            <a:ext cx="521778" cy="173236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1" name="Shape 271"/>
          <p:cNvCxnSpPr>
            <a:endCxn id="270" idx="1"/>
          </p:cNvCxnSpPr>
          <p:nvPr/>
        </p:nvCxnSpPr>
        <p:spPr>
          <a:xfrm>
            <a:off x="5398023" y="3774999"/>
            <a:ext cx="327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72" name="Shape 272"/>
          <p:cNvSpPr/>
          <p:nvPr/>
        </p:nvSpPr>
        <p:spPr>
          <a:xfrm>
            <a:off x="6845759" y="4327995"/>
            <a:ext cx="260700" cy="225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3" name="Shape 273"/>
          <p:cNvCxnSpPr>
            <a:stCxn id="274" idx="2"/>
            <a:endCxn id="270" idx="4"/>
          </p:cNvCxnSpPr>
          <p:nvPr/>
        </p:nvCxnSpPr>
        <p:spPr>
          <a:xfrm flipH="1">
            <a:off x="6246959" y="3164648"/>
            <a:ext cx="598800" cy="6114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5" name="Shape 275"/>
          <p:cNvCxnSpPr>
            <a:stCxn id="272" idx="2"/>
            <a:endCxn id="270" idx="4"/>
          </p:cNvCxnSpPr>
          <p:nvPr/>
        </p:nvCxnSpPr>
        <p:spPr>
          <a:xfrm rot="10800000">
            <a:off x="6246959" y="3775995"/>
            <a:ext cx="598800" cy="664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76" name="Shape 276"/>
          <p:cNvSpPr/>
          <p:nvPr/>
        </p:nvSpPr>
        <p:spPr>
          <a:xfrm>
            <a:off x="7488443" y="3078041"/>
            <a:ext cx="521809" cy="173236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7" name="Shape 277"/>
          <p:cNvCxnSpPr>
            <a:stCxn id="274" idx="7"/>
            <a:endCxn id="276" idx="1"/>
          </p:cNvCxnSpPr>
          <p:nvPr/>
        </p:nvCxnSpPr>
        <p:spPr>
          <a:xfrm flipH="1" rot="-5400000">
            <a:off x="7238530" y="2914636"/>
            <a:ext cx="79800" cy="420300"/>
          </a:xfrm>
          <a:prstGeom prst="curvedConnector4">
            <a:avLst>
              <a:gd fmla="val -213636" name="adj1"/>
              <a:gd fmla="val 5455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8" name="Shape 278"/>
          <p:cNvCxnSpPr>
            <a:stCxn id="274" idx="5"/>
            <a:endCxn id="276" idx="1"/>
          </p:cNvCxnSpPr>
          <p:nvPr/>
        </p:nvCxnSpPr>
        <p:spPr>
          <a:xfrm rot="-5400000">
            <a:off x="7238530" y="2994359"/>
            <a:ext cx="79800" cy="420300"/>
          </a:xfrm>
          <a:prstGeom prst="curvedConnector4">
            <a:avLst>
              <a:gd fmla="val -213636" name="adj1"/>
              <a:gd fmla="val 5455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279" name="Shape 279"/>
          <p:cNvCxnSpPr>
            <a:stCxn id="276" idx="4"/>
            <a:endCxn id="272" idx="6"/>
          </p:cNvCxnSpPr>
          <p:nvPr/>
        </p:nvCxnSpPr>
        <p:spPr>
          <a:xfrm flipH="1">
            <a:off x="7106352" y="3164659"/>
            <a:ext cx="903900" cy="1276200"/>
          </a:xfrm>
          <a:prstGeom prst="curvedConnector3">
            <a:avLst>
              <a:gd fmla="val -15900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lg" w="lg" type="stealth"/>
            <a:tailEnd len="lg" w="lg" type="none"/>
          </a:ln>
        </p:spPr>
      </p:cxnSp>
      <p:sp>
        <p:nvSpPr>
          <p:cNvPr id="280" name="Shape 280"/>
          <p:cNvSpPr/>
          <p:nvPr/>
        </p:nvSpPr>
        <p:spPr>
          <a:xfrm>
            <a:off x="7580388" y="4351552"/>
            <a:ext cx="521809" cy="173236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845759" y="3051848"/>
            <a:ext cx="260700" cy="225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1" name="Shape 281"/>
          <p:cNvCxnSpPr>
            <a:stCxn id="280" idx="1"/>
            <a:endCxn id="272" idx="7"/>
          </p:cNvCxnSpPr>
          <p:nvPr/>
        </p:nvCxnSpPr>
        <p:spPr>
          <a:xfrm rot="10800000">
            <a:off x="7068288" y="4361070"/>
            <a:ext cx="512100" cy="77100"/>
          </a:xfrm>
          <a:prstGeom prst="curvedConnector4">
            <a:avLst>
              <a:gd fmla="val 46267" name="adj1"/>
              <a:gd fmla="val 32085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82" name="Shape 282"/>
          <p:cNvCxnSpPr>
            <a:stCxn id="272" idx="5"/>
            <a:endCxn id="280" idx="1"/>
          </p:cNvCxnSpPr>
          <p:nvPr/>
        </p:nvCxnSpPr>
        <p:spPr>
          <a:xfrm rot="-5400000">
            <a:off x="7283080" y="4223257"/>
            <a:ext cx="82500" cy="512100"/>
          </a:xfrm>
          <a:prstGeom prst="curvedConnector4">
            <a:avLst>
              <a:gd fmla="val -206470" name="adj1"/>
              <a:gd fmla="val 5373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Pros &amp; Cons</a:t>
            </a:r>
          </a:p>
        </p:txBody>
      </p:sp>
      <p:sp>
        <p:nvSpPr>
          <p:cNvPr id="288" name="Shape 288"/>
          <p:cNvSpPr txBox="1"/>
          <p:nvPr>
            <p:ph idx="2" type="body"/>
          </p:nvPr>
        </p:nvSpPr>
        <p:spPr>
          <a:xfrm>
            <a:off x="311700" y="101772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Cons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Workers are usual java.lang.Thread extensions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Computation overhead from stealing mechanism (spinlock)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Warm-up has some overhead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Hard to tune the computation. (Task decomposition granularity)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Can be slower than sequential computing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Can be memory intensive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API has some flaws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No JMX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Cryptic source code</a:t>
            </a:r>
          </a:p>
        </p:txBody>
      </p:sp>
      <p:sp>
        <p:nvSpPr>
          <p:cNvPr id="289" name="Shape 289"/>
          <p:cNvSpPr/>
          <p:nvPr/>
        </p:nvSpPr>
        <p:spPr>
          <a:xfrm>
            <a:off x="7354818" y="1036738"/>
            <a:ext cx="1098900" cy="1566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5670189" y="700674"/>
            <a:ext cx="2247299" cy="1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91" name="Shape 291"/>
          <p:cNvSpPr/>
          <p:nvPr/>
        </p:nvSpPr>
        <p:spPr>
          <a:xfrm flipH="1" rot="10800000">
            <a:off x="5133774" y="1036818"/>
            <a:ext cx="10989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7150215" y="1454816"/>
            <a:ext cx="657000" cy="1566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 flipH="1" rot="10800000">
            <a:off x="5794288" y="1454947"/>
            <a:ext cx="6570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 flipH="1" rot="10800000">
            <a:off x="4863300" y="1454947"/>
            <a:ext cx="6570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 flipH="1" rot="10800000">
            <a:off x="8095881" y="1454947"/>
            <a:ext cx="6570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 flipH="1" rot="10800000">
            <a:off x="5133774" y="1899810"/>
            <a:ext cx="10989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7407094" y="1872969"/>
            <a:ext cx="1098900" cy="1566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5670189" y="2235844"/>
            <a:ext cx="2247299" cy="1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99" name="Shape 299"/>
          <p:cNvSpPr/>
          <p:nvPr/>
        </p:nvSpPr>
        <p:spPr>
          <a:xfrm>
            <a:off x="5152232" y="854136"/>
            <a:ext cx="520857" cy="188037"/>
          </a:xfrm>
          <a:custGeom>
            <a:pathLst>
              <a:path extrusionOk="0" h="14897" w="41878">
                <a:moveTo>
                  <a:pt x="41878" y="0"/>
                </a:moveTo>
                <a:cubicBezTo>
                  <a:pt x="40098" y="1077"/>
                  <a:pt x="38177" y="3982"/>
                  <a:pt x="31198" y="6465"/>
                </a:cubicBezTo>
                <a:cubicBezTo>
                  <a:pt x="24218" y="8947"/>
                  <a:pt x="5199" y="13491"/>
                  <a:pt x="0" y="1489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0" name="Shape 300"/>
          <p:cNvSpPr/>
          <p:nvPr/>
        </p:nvSpPr>
        <p:spPr>
          <a:xfrm>
            <a:off x="6232449" y="857696"/>
            <a:ext cx="468433" cy="173837"/>
          </a:xfrm>
          <a:custGeom>
            <a:pathLst>
              <a:path extrusionOk="0" h="13772" w="37663">
                <a:moveTo>
                  <a:pt x="37663" y="0"/>
                </a:moveTo>
                <a:cubicBezTo>
                  <a:pt x="32275" y="1030"/>
                  <a:pt x="11617" y="3887"/>
                  <a:pt x="5340" y="6183"/>
                </a:cubicBezTo>
                <a:cubicBezTo>
                  <a:pt x="-937" y="8478"/>
                  <a:pt x="890" y="12507"/>
                  <a:pt x="0" y="137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1" name="Shape 301"/>
          <p:cNvSpPr/>
          <p:nvPr/>
        </p:nvSpPr>
        <p:spPr>
          <a:xfrm>
            <a:off x="4886546" y="1191203"/>
            <a:ext cx="255180" cy="258975"/>
          </a:xfrm>
          <a:custGeom>
            <a:pathLst>
              <a:path extrusionOk="0" h="20517" w="20517">
                <a:moveTo>
                  <a:pt x="20517" y="0"/>
                </a:moveTo>
                <a:cubicBezTo>
                  <a:pt x="19627" y="2108"/>
                  <a:pt x="18596" y="9228"/>
                  <a:pt x="15177" y="12648"/>
                </a:cubicBezTo>
                <a:cubicBezTo>
                  <a:pt x="11757" y="16067"/>
                  <a:pt x="2529" y="19205"/>
                  <a:pt x="0" y="205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2" name="Shape 302"/>
          <p:cNvSpPr/>
          <p:nvPr/>
        </p:nvSpPr>
        <p:spPr>
          <a:xfrm>
            <a:off x="5479835" y="1201845"/>
            <a:ext cx="210753" cy="248335"/>
          </a:xfrm>
          <a:custGeom>
            <a:pathLst>
              <a:path extrusionOk="0" h="19674" w="16945">
                <a:moveTo>
                  <a:pt x="16945" y="0"/>
                </a:moveTo>
                <a:cubicBezTo>
                  <a:pt x="14274" y="1826"/>
                  <a:pt x="3406" y="7682"/>
                  <a:pt x="924" y="10961"/>
                </a:cubicBezTo>
                <a:cubicBezTo>
                  <a:pt x="-1558" y="14240"/>
                  <a:pt x="1860" y="18221"/>
                  <a:pt x="2048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3" name="Shape 303"/>
          <p:cNvSpPr/>
          <p:nvPr/>
        </p:nvSpPr>
        <p:spPr>
          <a:xfrm>
            <a:off x="5704573" y="1212486"/>
            <a:ext cx="154672" cy="237694"/>
          </a:xfrm>
          <a:custGeom>
            <a:pathLst>
              <a:path extrusionOk="0" h="18831" w="12436">
                <a:moveTo>
                  <a:pt x="0" y="0"/>
                </a:moveTo>
                <a:cubicBezTo>
                  <a:pt x="2014" y="1967"/>
                  <a:pt x="10587" y="8666"/>
                  <a:pt x="12086" y="11805"/>
                </a:cubicBezTo>
                <a:cubicBezTo>
                  <a:pt x="13585" y="14943"/>
                  <a:pt x="9509" y="17660"/>
                  <a:pt x="8994" y="188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4" name="Shape 304"/>
          <p:cNvSpPr/>
          <p:nvPr/>
        </p:nvSpPr>
        <p:spPr>
          <a:xfrm>
            <a:off x="6239439" y="1194751"/>
            <a:ext cx="195766" cy="248335"/>
          </a:xfrm>
          <a:custGeom>
            <a:pathLst>
              <a:path extrusionOk="0" h="19674" w="15740">
                <a:moveTo>
                  <a:pt x="0" y="0"/>
                </a:moveTo>
                <a:cubicBezTo>
                  <a:pt x="983" y="2154"/>
                  <a:pt x="3278" y="9650"/>
                  <a:pt x="5902" y="12929"/>
                </a:cubicBezTo>
                <a:cubicBezTo>
                  <a:pt x="8525" y="16208"/>
                  <a:pt x="14100" y="18549"/>
                  <a:pt x="15740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5" name="Shape 305"/>
          <p:cNvSpPr/>
          <p:nvPr/>
        </p:nvSpPr>
        <p:spPr>
          <a:xfrm>
            <a:off x="4883051" y="1624056"/>
            <a:ext cx="263774" cy="266082"/>
          </a:xfrm>
          <a:custGeom>
            <a:pathLst>
              <a:path extrusionOk="0" h="21080" w="21208">
                <a:moveTo>
                  <a:pt x="0" y="0"/>
                </a:moveTo>
                <a:cubicBezTo>
                  <a:pt x="3138" y="1826"/>
                  <a:pt x="15317" y="7447"/>
                  <a:pt x="18831" y="10961"/>
                </a:cubicBezTo>
                <a:cubicBezTo>
                  <a:pt x="22344" y="14474"/>
                  <a:pt x="20704" y="19393"/>
                  <a:pt x="21079" y="210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6" name="Shape 306"/>
          <p:cNvSpPr/>
          <p:nvPr/>
        </p:nvSpPr>
        <p:spPr>
          <a:xfrm>
            <a:off x="5512296" y="1624056"/>
            <a:ext cx="139830" cy="248358"/>
          </a:xfrm>
          <a:custGeom>
            <a:pathLst>
              <a:path extrusionOk="0" h="20517" w="55932">
                <a:moveTo>
                  <a:pt x="0" y="0"/>
                </a:moveTo>
                <a:cubicBezTo>
                  <a:pt x="1452" y="2108"/>
                  <a:pt x="-609" y="9228"/>
                  <a:pt x="8713" y="12648"/>
                </a:cubicBezTo>
                <a:cubicBezTo>
                  <a:pt x="18035" y="16067"/>
                  <a:pt x="48062" y="19205"/>
                  <a:pt x="55932" y="205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7" name="Shape 307"/>
          <p:cNvSpPr/>
          <p:nvPr/>
        </p:nvSpPr>
        <p:spPr>
          <a:xfrm>
            <a:off x="5669610" y="1620509"/>
            <a:ext cx="157707" cy="266082"/>
          </a:xfrm>
          <a:custGeom>
            <a:pathLst>
              <a:path extrusionOk="0" h="21080" w="12680">
                <a:moveTo>
                  <a:pt x="10681" y="0"/>
                </a:moveTo>
                <a:cubicBezTo>
                  <a:pt x="10915" y="1826"/>
                  <a:pt x="13866" y="7447"/>
                  <a:pt x="12086" y="10961"/>
                </a:cubicBezTo>
                <a:cubicBezTo>
                  <a:pt x="10305" y="14474"/>
                  <a:pt x="2014" y="19393"/>
                  <a:pt x="0" y="210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8" name="Shape 308"/>
          <p:cNvSpPr/>
          <p:nvPr/>
        </p:nvSpPr>
        <p:spPr>
          <a:xfrm>
            <a:off x="6174272" y="1627603"/>
            <a:ext cx="253936" cy="244788"/>
          </a:xfrm>
          <a:custGeom>
            <a:pathLst>
              <a:path extrusionOk="0" h="19393" w="20417">
                <a:moveTo>
                  <a:pt x="20417" y="0"/>
                </a:moveTo>
                <a:cubicBezTo>
                  <a:pt x="17184" y="1826"/>
                  <a:pt x="3974" y="7728"/>
                  <a:pt x="1023" y="10961"/>
                </a:cubicBezTo>
                <a:cubicBezTo>
                  <a:pt x="-1928" y="14193"/>
                  <a:pt x="2428" y="17987"/>
                  <a:pt x="2709" y="193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09" name="Shape 309"/>
          <p:cNvSpPr/>
          <p:nvPr/>
        </p:nvSpPr>
        <p:spPr>
          <a:xfrm>
            <a:off x="5176697" y="2078192"/>
            <a:ext cx="496654" cy="138367"/>
          </a:xfrm>
          <a:custGeom>
            <a:pathLst>
              <a:path extrusionOk="0" h="10962" w="39932">
                <a:moveTo>
                  <a:pt x="0" y="0"/>
                </a:moveTo>
                <a:cubicBezTo>
                  <a:pt x="5949" y="936"/>
                  <a:pt x="29090" y="3794"/>
                  <a:pt x="35695" y="5621"/>
                </a:cubicBezTo>
                <a:cubicBezTo>
                  <a:pt x="42300" y="7448"/>
                  <a:pt x="38974" y="10071"/>
                  <a:pt x="39630" y="109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0" name="Shape 310"/>
          <p:cNvSpPr/>
          <p:nvPr/>
        </p:nvSpPr>
        <p:spPr>
          <a:xfrm>
            <a:off x="6249925" y="2071098"/>
            <a:ext cx="346085" cy="159649"/>
          </a:xfrm>
          <a:custGeom>
            <a:pathLst>
              <a:path extrusionOk="0" h="12648" w="27826">
                <a:moveTo>
                  <a:pt x="0" y="0"/>
                </a:moveTo>
                <a:cubicBezTo>
                  <a:pt x="843" y="1311"/>
                  <a:pt x="421" y="5762"/>
                  <a:pt x="5059" y="7870"/>
                </a:cubicBezTo>
                <a:cubicBezTo>
                  <a:pt x="9696" y="9978"/>
                  <a:pt x="24031" y="11851"/>
                  <a:pt x="27826" y="12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1" name="Shape 311"/>
          <p:cNvSpPr/>
          <p:nvPr/>
        </p:nvSpPr>
        <p:spPr>
          <a:xfrm>
            <a:off x="6830239" y="871884"/>
            <a:ext cx="547125" cy="159649"/>
          </a:xfrm>
          <a:custGeom>
            <a:pathLst>
              <a:path extrusionOk="0" h="12648" w="43990">
                <a:moveTo>
                  <a:pt x="0" y="0"/>
                </a:moveTo>
                <a:cubicBezTo>
                  <a:pt x="6511" y="1077"/>
                  <a:pt x="31760" y="4356"/>
                  <a:pt x="39068" y="6464"/>
                </a:cubicBezTo>
                <a:cubicBezTo>
                  <a:pt x="46375" y="8572"/>
                  <a:pt x="43049" y="11617"/>
                  <a:pt x="43846" y="12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2" name="Shape 312"/>
          <p:cNvSpPr/>
          <p:nvPr/>
        </p:nvSpPr>
        <p:spPr>
          <a:xfrm>
            <a:off x="7913952" y="864790"/>
            <a:ext cx="520870" cy="163196"/>
          </a:xfrm>
          <a:custGeom>
            <a:pathLst>
              <a:path extrusionOk="0" h="12929" w="41879">
                <a:moveTo>
                  <a:pt x="0" y="0"/>
                </a:moveTo>
                <a:cubicBezTo>
                  <a:pt x="1920" y="1405"/>
                  <a:pt x="4544" y="6277"/>
                  <a:pt x="11524" y="8432"/>
                </a:cubicBezTo>
                <a:cubicBezTo>
                  <a:pt x="18503" y="10586"/>
                  <a:pt x="36819" y="12179"/>
                  <a:pt x="41879" y="129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3" name="Shape 313"/>
          <p:cNvSpPr/>
          <p:nvPr/>
        </p:nvSpPr>
        <p:spPr>
          <a:xfrm>
            <a:off x="7162343" y="1205392"/>
            <a:ext cx="209746" cy="244788"/>
          </a:xfrm>
          <a:custGeom>
            <a:pathLst>
              <a:path extrusionOk="0" h="19393" w="16864">
                <a:moveTo>
                  <a:pt x="16864" y="0"/>
                </a:moveTo>
                <a:cubicBezTo>
                  <a:pt x="16301" y="1873"/>
                  <a:pt x="16301" y="8010"/>
                  <a:pt x="13491" y="11243"/>
                </a:cubicBezTo>
                <a:cubicBezTo>
                  <a:pt x="10680" y="14475"/>
                  <a:pt x="2248" y="18034"/>
                  <a:pt x="0" y="193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4" name="Shape 314"/>
          <p:cNvSpPr/>
          <p:nvPr/>
        </p:nvSpPr>
        <p:spPr>
          <a:xfrm>
            <a:off x="7763638" y="1208939"/>
            <a:ext cx="157309" cy="234147"/>
          </a:xfrm>
          <a:custGeom>
            <a:pathLst>
              <a:path extrusionOk="0" h="18550" w="12648">
                <a:moveTo>
                  <a:pt x="12648" y="0"/>
                </a:moveTo>
                <a:cubicBezTo>
                  <a:pt x="10633" y="1686"/>
                  <a:pt x="2295" y="7026"/>
                  <a:pt x="562" y="10118"/>
                </a:cubicBezTo>
                <a:cubicBezTo>
                  <a:pt x="-1171" y="13209"/>
                  <a:pt x="1967" y="17144"/>
                  <a:pt x="2248" y="185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5" name="Shape 315"/>
          <p:cNvSpPr/>
          <p:nvPr/>
        </p:nvSpPr>
        <p:spPr>
          <a:xfrm>
            <a:off x="7941925" y="1216033"/>
            <a:ext cx="178154" cy="223506"/>
          </a:xfrm>
          <a:custGeom>
            <a:pathLst>
              <a:path extrusionOk="0" h="17707" w="14324">
                <a:moveTo>
                  <a:pt x="0" y="0"/>
                </a:moveTo>
                <a:cubicBezTo>
                  <a:pt x="2201" y="1592"/>
                  <a:pt x="10961" y="6604"/>
                  <a:pt x="13210" y="9556"/>
                </a:cubicBezTo>
                <a:cubicBezTo>
                  <a:pt x="15458" y="12507"/>
                  <a:pt x="13444" y="16348"/>
                  <a:pt x="13491" y="1770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6" name="Shape 316"/>
          <p:cNvSpPr/>
          <p:nvPr/>
        </p:nvSpPr>
        <p:spPr>
          <a:xfrm>
            <a:off x="8434838" y="1212486"/>
            <a:ext cx="293664" cy="227053"/>
          </a:xfrm>
          <a:custGeom>
            <a:pathLst>
              <a:path extrusionOk="0" h="17988" w="21408">
                <a:moveTo>
                  <a:pt x="47" y="0"/>
                </a:moveTo>
                <a:cubicBezTo>
                  <a:pt x="468" y="1873"/>
                  <a:pt x="-984" y="8245"/>
                  <a:pt x="2576" y="11243"/>
                </a:cubicBezTo>
                <a:cubicBezTo>
                  <a:pt x="6136" y="14241"/>
                  <a:pt x="18269" y="16863"/>
                  <a:pt x="21408" y="179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7" name="Shape 317"/>
          <p:cNvSpPr/>
          <p:nvPr/>
        </p:nvSpPr>
        <p:spPr>
          <a:xfrm>
            <a:off x="7183326" y="1634698"/>
            <a:ext cx="254545" cy="234147"/>
          </a:xfrm>
          <a:custGeom>
            <a:pathLst>
              <a:path extrusionOk="0" h="18550" w="20466">
                <a:moveTo>
                  <a:pt x="0" y="0"/>
                </a:moveTo>
                <a:cubicBezTo>
                  <a:pt x="3138" y="1545"/>
                  <a:pt x="15598" y="6183"/>
                  <a:pt x="18831" y="9275"/>
                </a:cubicBezTo>
                <a:cubicBezTo>
                  <a:pt x="22063" y="12366"/>
                  <a:pt x="19299" y="17004"/>
                  <a:pt x="19393" y="185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8" name="Shape 318"/>
          <p:cNvSpPr/>
          <p:nvPr/>
        </p:nvSpPr>
        <p:spPr>
          <a:xfrm>
            <a:off x="7752495" y="1616962"/>
            <a:ext cx="157956" cy="248335"/>
          </a:xfrm>
          <a:custGeom>
            <a:pathLst>
              <a:path extrusionOk="0" h="19674" w="12700">
                <a:moveTo>
                  <a:pt x="3706" y="0"/>
                </a:moveTo>
                <a:cubicBezTo>
                  <a:pt x="3143" y="1639"/>
                  <a:pt x="-1166" y="6558"/>
                  <a:pt x="333" y="9837"/>
                </a:cubicBezTo>
                <a:cubicBezTo>
                  <a:pt x="1832" y="13116"/>
                  <a:pt x="10638" y="18034"/>
                  <a:pt x="12700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19" name="Shape 319"/>
          <p:cNvSpPr/>
          <p:nvPr/>
        </p:nvSpPr>
        <p:spPr>
          <a:xfrm>
            <a:off x="7990868" y="1631151"/>
            <a:ext cx="209795" cy="230600"/>
          </a:xfrm>
          <a:custGeom>
            <a:pathLst>
              <a:path extrusionOk="0" h="18269" w="16868">
                <a:moveTo>
                  <a:pt x="10118" y="0"/>
                </a:moveTo>
                <a:cubicBezTo>
                  <a:pt x="11195" y="1452"/>
                  <a:pt x="18269" y="5668"/>
                  <a:pt x="16583" y="8713"/>
                </a:cubicBezTo>
                <a:cubicBezTo>
                  <a:pt x="14896" y="11757"/>
                  <a:pt x="2763" y="16676"/>
                  <a:pt x="0" y="182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20" name="Shape 320"/>
          <p:cNvSpPr/>
          <p:nvPr/>
        </p:nvSpPr>
        <p:spPr>
          <a:xfrm>
            <a:off x="8406385" y="1624056"/>
            <a:ext cx="315116" cy="237694"/>
          </a:xfrm>
          <a:custGeom>
            <a:pathLst>
              <a:path extrusionOk="0" h="18831" w="25336">
                <a:moveTo>
                  <a:pt x="25336" y="0"/>
                </a:moveTo>
                <a:cubicBezTo>
                  <a:pt x="21260" y="1733"/>
                  <a:pt x="4162" y="7260"/>
                  <a:pt x="883" y="10399"/>
                </a:cubicBezTo>
                <a:cubicBezTo>
                  <a:pt x="-2396" y="13537"/>
                  <a:pt x="4864" y="17425"/>
                  <a:pt x="5661" y="188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21" name="Shape 321"/>
          <p:cNvSpPr/>
          <p:nvPr/>
        </p:nvSpPr>
        <p:spPr>
          <a:xfrm>
            <a:off x="6949095" y="2053362"/>
            <a:ext cx="482226" cy="170290"/>
          </a:xfrm>
          <a:custGeom>
            <a:pathLst>
              <a:path extrusionOk="0" h="13491" w="38772">
                <a:moveTo>
                  <a:pt x="37944" y="0"/>
                </a:moveTo>
                <a:cubicBezTo>
                  <a:pt x="37475" y="1217"/>
                  <a:pt x="41458" y="5058"/>
                  <a:pt x="35134" y="7307"/>
                </a:cubicBezTo>
                <a:cubicBezTo>
                  <a:pt x="28810" y="9555"/>
                  <a:pt x="5855" y="12460"/>
                  <a:pt x="0" y="1349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22" name="Shape 322"/>
          <p:cNvSpPr/>
          <p:nvPr/>
        </p:nvSpPr>
        <p:spPr>
          <a:xfrm>
            <a:off x="7842330" y="2042708"/>
            <a:ext cx="623952" cy="177396"/>
          </a:xfrm>
          <a:custGeom>
            <a:pathLst>
              <a:path extrusionOk="0" h="14054" w="50167">
                <a:moveTo>
                  <a:pt x="50167" y="0"/>
                </a:moveTo>
                <a:cubicBezTo>
                  <a:pt x="42297" y="1171"/>
                  <a:pt x="10443" y="4684"/>
                  <a:pt x="2948" y="7027"/>
                </a:cubicBezTo>
                <a:cubicBezTo>
                  <a:pt x="-4547" y="9369"/>
                  <a:pt x="4821" y="12882"/>
                  <a:pt x="5196" y="1405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23" name="Shape 323"/>
          <p:cNvSpPr txBox="1"/>
          <p:nvPr/>
        </p:nvSpPr>
        <p:spPr>
          <a:xfrm>
            <a:off x="5704573" y="868729"/>
            <a:ext cx="3810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cxnSp>
        <p:nvCxnSpPr>
          <p:cNvPr id="324" name="Shape 324"/>
          <p:cNvCxnSpPr>
            <a:stCxn id="290" idx="0"/>
            <a:endCxn id="290" idx="2"/>
          </p:cNvCxnSpPr>
          <p:nvPr/>
        </p:nvCxnSpPr>
        <p:spPr>
          <a:xfrm>
            <a:off x="6793839" y="700674"/>
            <a:ext cx="0" cy="1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325" name="Shape 325"/>
          <p:cNvCxnSpPr>
            <a:stCxn id="291" idx="2"/>
            <a:endCxn id="291" idx="0"/>
          </p:cNvCxnSpPr>
          <p:nvPr/>
        </p:nvCxnSpPr>
        <p:spPr>
          <a:xfrm>
            <a:off x="5683224" y="1036818"/>
            <a:ext cx="0" cy="1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326" name="Shape 326"/>
          <p:cNvCxnSpPr>
            <a:endCxn id="289" idx="2"/>
          </p:cNvCxnSpPr>
          <p:nvPr/>
        </p:nvCxnSpPr>
        <p:spPr>
          <a:xfrm flipH="1">
            <a:off x="7904268" y="1036438"/>
            <a:ext cx="90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27" name="Shape 327"/>
          <p:cNvSpPr/>
          <p:nvPr/>
        </p:nvSpPr>
        <p:spPr>
          <a:xfrm>
            <a:off x="5725248" y="3632580"/>
            <a:ext cx="521778" cy="173236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8" name="Shape 328"/>
          <p:cNvCxnSpPr>
            <a:endCxn id="327" idx="1"/>
          </p:cNvCxnSpPr>
          <p:nvPr/>
        </p:nvCxnSpPr>
        <p:spPr>
          <a:xfrm>
            <a:off x="5397948" y="3718299"/>
            <a:ext cx="327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29" name="Shape 329"/>
          <p:cNvSpPr/>
          <p:nvPr/>
        </p:nvSpPr>
        <p:spPr>
          <a:xfrm>
            <a:off x="6845684" y="4271295"/>
            <a:ext cx="260700" cy="225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0" name="Shape 330"/>
          <p:cNvCxnSpPr>
            <a:stCxn id="331" idx="2"/>
            <a:endCxn id="327" idx="4"/>
          </p:cNvCxnSpPr>
          <p:nvPr/>
        </p:nvCxnSpPr>
        <p:spPr>
          <a:xfrm flipH="1">
            <a:off x="6246884" y="3107948"/>
            <a:ext cx="598800" cy="6114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32" name="Shape 332"/>
          <p:cNvCxnSpPr>
            <a:stCxn id="329" idx="2"/>
            <a:endCxn id="327" idx="4"/>
          </p:cNvCxnSpPr>
          <p:nvPr/>
        </p:nvCxnSpPr>
        <p:spPr>
          <a:xfrm rot="10800000">
            <a:off x="6246884" y="3719295"/>
            <a:ext cx="598800" cy="6648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33" name="Shape 333"/>
          <p:cNvSpPr/>
          <p:nvPr/>
        </p:nvSpPr>
        <p:spPr>
          <a:xfrm>
            <a:off x="7488368" y="3021341"/>
            <a:ext cx="521809" cy="173236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4" name="Shape 334"/>
          <p:cNvCxnSpPr>
            <a:stCxn id="331" idx="7"/>
            <a:endCxn id="333" idx="1"/>
          </p:cNvCxnSpPr>
          <p:nvPr/>
        </p:nvCxnSpPr>
        <p:spPr>
          <a:xfrm flipH="1" rot="-5400000">
            <a:off x="7238455" y="2857936"/>
            <a:ext cx="79800" cy="420300"/>
          </a:xfrm>
          <a:prstGeom prst="curvedConnector4">
            <a:avLst>
              <a:gd fmla="val -339804" name="adj1"/>
              <a:gd fmla="val 5452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35" name="Shape 335"/>
          <p:cNvCxnSpPr>
            <a:stCxn id="331" idx="5"/>
            <a:endCxn id="333" idx="1"/>
          </p:cNvCxnSpPr>
          <p:nvPr/>
        </p:nvCxnSpPr>
        <p:spPr>
          <a:xfrm rot="-5400000">
            <a:off x="7238455" y="2937659"/>
            <a:ext cx="79800" cy="420300"/>
          </a:xfrm>
          <a:prstGeom prst="curvedConnector4">
            <a:avLst>
              <a:gd fmla="val -339804" name="adj1"/>
              <a:gd fmla="val 5452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336" name="Shape 336"/>
          <p:cNvCxnSpPr>
            <a:stCxn id="333" idx="4"/>
            <a:endCxn id="329" idx="6"/>
          </p:cNvCxnSpPr>
          <p:nvPr/>
        </p:nvCxnSpPr>
        <p:spPr>
          <a:xfrm flipH="1">
            <a:off x="7106277" y="3107959"/>
            <a:ext cx="903900" cy="1276200"/>
          </a:xfrm>
          <a:prstGeom prst="curvedConnector3">
            <a:avLst>
              <a:gd fmla="val -2634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lg" w="lg" type="stealth"/>
            <a:tailEnd len="lg" w="lg" type="none"/>
          </a:ln>
        </p:spPr>
      </p:cxnSp>
      <p:sp>
        <p:nvSpPr>
          <p:cNvPr id="337" name="Shape 337"/>
          <p:cNvSpPr/>
          <p:nvPr/>
        </p:nvSpPr>
        <p:spPr>
          <a:xfrm>
            <a:off x="7580313" y="4294852"/>
            <a:ext cx="521809" cy="173236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6845684" y="2995148"/>
            <a:ext cx="260700" cy="225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8" name="Shape 338"/>
          <p:cNvCxnSpPr>
            <a:stCxn id="337" idx="1"/>
            <a:endCxn id="329" idx="7"/>
          </p:cNvCxnSpPr>
          <p:nvPr/>
        </p:nvCxnSpPr>
        <p:spPr>
          <a:xfrm rot="10800000">
            <a:off x="7068213" y="4304370"/>
            <a:ext cx="512100" cy="77100"/>
          </a:xfrm>
          <a:prstGeom prst="curvedConnector4">
            <a:avLst>
              <a:gd fmla="val 46273" name="adj1"/>
              <a:gd fmla="val 45175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39" name="Shape 339"/>
          <p:cNvCxnSpPr>
            <a:stCxn id="329" idx="5"/>
            <a:endCxn id="337" idx="1"/>
          </p:cNvCxnSpPr>
          <p:nvPr/>
        </p:nvCxnSpPr>
        <p:spPr>
          <a:xfrm rot="-5400000">
            <a:off x="7283005" y="4166557"/>
            <a:ext cx="82500" cy="512100"/>
          </a:xfrm>
          <a:prstGeom prst="curvedConnector4">
            <a:avLst>
              <a:gd fmla="val -328683" name="adj1"/>
              <a:gd fmla="val 5372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ziszeki_csata_(1593).JPG" id="344" name="Shape 34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480437" y="76198"/>
            <a:ext cx="8183116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Common Pool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Agenda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Motivation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History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Big Picture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ForkJoinPool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Parallel streams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Advises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Alternatives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Common Pool</a:t>
            </a:r>
          </a:p>
        </p:txBody>
      </p:sp>
      <p:pic>
        <p:nvPicPr>
          <p:cNvPr descr="king-1293806_960_720.png"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025" y="2352774"/>
            <a:ext cx="1809599" cy="35119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4635150" y="1276300"/>
            <a:ext cx="1809600" cy="73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boot CL</a:t>
            </a:r>
          </a:p>
        </p:txBody>
      </p:sp>
      <p:sp>
        <p:nvSpPr>
          <p:cNvPr id="353" name="Shape 353"/>
          <p:cNvSpPr/>
          <p:nvPr/>
        </p:nvSpPr>
        <p:spPr>
          <a:xfrm>
            <a:off x="3222550" y="2233587"/>
            <a:ext cx="1809600" cy="73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Extension CL</a:t>
            </a:r>
          </a:p>
        </p:txBody>
      </p:sp>
      <p:sp>
        <p:nvSpPr>
          <p:cNvPr id="354" name="Shape 354"/>
          <p:cNvSpPr/>
          <p:nvPr/>
        </p:nvSpPr>
        <p:spPr>
          <a:xfrm>
            <a:off x="1847250" y="3225037"/>
            <a:ext cx="1809600" cy="73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System CL</a:t>
            </a:r>
          </a:p>
        </p:txBody>
      </p:sp>
      <p:cxnSp>
        <p:nvCxnSpPr>
          <p:cNvPr id="355" name="Shape 355"/>
          <p:cNvCxnSpPr>
            <a:stCxn id="353" idx="0"/>
            <a:endCxn id="352" idx="4"/>
          </p:cNvCxnSpPr>
          <p:nvPr/>
        </p:nvCxnSpPr>
        <p:spPr>
          <a:xfrm rot="-5400000">
            <a:off x="4721800" y="1415337"/>
            <a:ext cx="223800" cy="14127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56" name="Shape 356"/>
          <p:cNvCxnSpPr>
            <a:stCxn id="354" idx="0"/>
            <a:endCxn id="353" idx="4"/>
          </p:cNvCxnSpPr>
          <p:nvPr/>
        </p:nvCxnSpPr>
        <p:spPr>
          <a:xfrm rot="-5400000">
            <a:off x="3310650" y="2408437"/>
            <a:ext cx="258000" cy="13752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57" name="Shape 357"/>
          <p:cNvCxnSpPr>
            <a:stCxn id="351" idx="0"/>
            <a:endCxn id="352" idx="6"/>
          </p:cNvCxnSpPr>
          <p:nvPr/>
        </p:nvCxnSpPr>
        <p:spPr>
          <a:xfrm flipH="1" rot="5400000">
            <a:off x="6467924" y="1619874"/>
            <a:ext cx="709800" cy="756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sp>
        <p:nvSpPr>
          <p:cNvPr id="358" name="Shape 358"/>
          <p:cNvSpPr/>
          <p:nvPr/>
        </p:nvSpPr>
        <p:spPr>
          <a:xfrm>
            <a:off x="6896100" y="1017725"/>
            <a:ext cx="2143200" cy="9906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I’m a singleton!</a:t>
            </a:r>
          </a:p>
        </p:txBody>
      </p:sp>
      <p:sp>
        <p:nvSpPr>
          <p:cNvPr id="359" name="Shape 359"/>
          <p:cNvSpPr/>
          <p:nvPr/>
        </p:nvSpPr>
        <p:spPr>
          <a:xfrm>
            <a:off x="520200" y="4161175"/>
            <a:ext cx="1809600" cy="73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URL CL#1</a:t>
            </a:r>
          </a:p>
        </p:txBody>
      </p:sp>
      <p:sp>
        <p:nvSpPr>
          <p:cNvPr id="360" name="Shape 360"/>
          <p:cNvSpPr/>
          <p:nvPr/>
        </p:nvSpPr>
        <p:spPr>
          <a:xfrm>
            <a:off x="3071550" y="4161175"/>
            <a:ext cx="1809600" cy="73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URL CL#1</a:t>
            </a:r>
          </a:p>
        </p:txBody>
      </p:sp>
      <p:cxnSp>
        <p:nvCxnSpPr>
          <p:cNvPr id="361" name="Shape 361"/>
          <p:cNvCxnSpPr>
            <a:stCxn id="359" idx="0"/>
            <a:endCxn id="354" idx="2"/>
          </p:cNvCxnSpPr>
          <p:nvPr/>
        </p:nvCxnSpPr>
        <p:spPr>
          <a:xfrm rot="-5400000">
            <a:off x="1351500" y="3665275"/>
            <a:ext cx="569400" cy="422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62" name="Shape 362"/>
          <p:cNvCxnSpPr>
            <a:stCxn id="360" idx="0"/>
            <a:endCxn id="354" idx="6"/>
          </p:cNvCxnSpPr>
          <p:nvPr/>
        </p:nvCxnSpPr>
        <p:spPr>
          <a:xfrm flipH="1" rot="5400000">
            <a:off x="3531900" y="3716725"/>
            <a:ext cx="569400" cy="319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8875"/>
            <a:ext cx="8839200" cy="3125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Pros &amp; Cons</a:t>
            </a:r>
          </a:p>
        </p:txBody>
      </p:sp>
      <p:sp>
        <p:nvSpPr>
          <p:cNvPr id="373" name="Shape 373"/>
          <p:cNvSpPr/>
          <p:nvPr/>
        </p:nvSpPr>
        <p:spPr>
          <a:xfrm>
            <a:off x="7354818" y="1036738"/>
            <a:ext cx="1098900" cy="1566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5670189" y="700674"/>
            <a:ext cx="2247299" cy="1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375" name="Shape 375"/>
          <p:cNvSpPr/>
          <p:nvPr/>
        </p:nvSpPr>
        <p:spPr>
          <a:xfrm flipH="1" rot="10800000">
            <a:off x="5133774" y="1036818"/>
            <a:ext cx="10989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7150215" y="1454816"/>
            <a:ext cx="657000" cy="1566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 flipH="1" rot="10800000">
            <a:off x="5794288" y="1454947"/>
            <a:ext cx="6570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flipH="1" rot="10800000">
            <a:off x="4863300" y="1454947"/>
            <a:ext cx="6570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flipH="1" rot="10800000">
            <a:off x="8095881" y="1454947"/>
            <a:ext cx="6570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 flipH="1" rot="10800000">
            <a:off x="5133774" y="1899810"/>
            <a:ext cx="1098900" cy="156600"/>
          </a:xfrm>
          <a:prstGeom prst="roundRect">
            <a:avLst>
              <a:gd fmla="val 1666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7407094" y="1872969"/>
            <a:ext cx="1098900" cy="156600"/>
          </a:xfrm>
          <a:prstGeom prst="roundRect">
            <a:avLst>
              <a:gd fmla="val 18694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5670189" y="2235844"/>
            <a:ext cx="2247299" cy="1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383" name="Shape 383"/>
          <p:cNvSpPr/>
          <p:nvPr/>
        </p:nvSpPr>
        <p:spPr>
          <a:xfrm>
            <a:off x="5152232" y="854136"/>
            <a:ext cx="520857" cy="188037"/>
          </a:xfrm>
          <a:custGeom>
            <a:pathLst>
              <a:path extrusionOk="0" h="14897" w="41878">
                <a:moveTo>
                  <a:pt x="41878" y="0"/>
                </a:moveTo>
                <a:cubicBezTo>
                  <a:pt x="40098" y="1077"/>
                  <a:pt x="38177" y="3982"/>
                  <a:pt x="31198" y="6465"/>
                </a:cubicBezTo>
                <a:cubicBezTo>
                  <a:pt x="24218" y="8947"/>
                  <a:pt x="5199" y="13491"/>
                  <a:pt x="0" y="1489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84" name="Shape 384"/>
          <p:cNvSpPr/>
          <p:nvPr/>
        </p:nvSpPr>
        <p:spPr>
          <a:xfrm>
            <a:off x="6232449" y="857696"/>
            <a:ext cx="468433" cy="173837"/>
          </a:xfrm>
          <a:custGeom>
            <a:pathLst>
              <a:path extrusionOk="0" h="13772" w="37663">
                <a:moveTo>
                  <a:pt x="37663" y="0"/>
                </a:moveTo>
                <a:cubicBezTo>
                  <a:pt x="32275" y="1030"/>
                  <a:pt x="11617" y="3887"/>
                  <a:pt x="5340" y="6183"/>
                </a:cubicBezTo>
                <a:cubicBezTo>
                  <a:pt x="-937" y="8478"/>
                  <a:pt x="890" y="12507"/>
                  <a:pt x="0" y="137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85" name="Shape 385"/>
          <p:cNvSpPr/>
          <p:nvPr/>
        </p:nvSpPr>
        <p:spPr>
          <a:xfrm>
            <a:off x="4886546" y="1191203"/>
            <a:ext cx="255180" cy="258975"/>
          </a:xfrm>
          <a:custGeom>
            <a:pathLst>
              <a:path extrusionOk="0" h="20517" w="20517">
                <a:moveTo>
                  <a:pt x="20517" y="0"/>
                </a:moveTo>
                <a:cubicBezTo>
                  <a:pt x="19627" y="2108"/>
                  <a:pt x="18596" y="9228"/>
                  <a:pt x="15177" y="12648"/>
                </a:cubicBezTo>
                <a:cubicBezTo>
                  <a:pt x="11757" y="16067"/>
                  <a:pt x="2529" y="19205"/>
                  <a:pt x="0" y="205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86" name="Shape 386"/>
          <p:cNvSpPr/>
          <p:nvPr/>
        </p:nvSpPr>
        <p:spPr>
          <a:xfrm>
            <a:off x="5479835" y="1201845"/>
            <a:ext cx="210753" cy="248335"/>
          </a:xfrm>
          <a:custGeom>
            <a:pathLst>
              <a:path extrusionOk="0" h="19674" w="16945">
                <a:moveTo>
                  <a:pt x="16945" y="0"/>
                </a:moveTo>
                <a:cubicBezTo>
                  <a:pt x="14274" y="1826"/>
                  <a:pt x="3406" y="7682"/>
                  <a:pt x="924" y="10961"/>
                </a:cubicBezTo>
                <a:cubicBezTo>
                  <a:pt x="-1558" y="14240"/>
                  <a:pt x="1860" y="18221"/>
                  <a:pt x="2048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87" name="Shape 387"/>
          <p:cNvSpPr/>
          <p:nvPr/>
        </p:nvSpPr>
        <p:spPr>
          <a:xfrm>
            <a:off x="5704573" y="1212486"/>
            <a:ext cx="154672" cy="237694"/>
          </a:xfrm>
          <a:custGeom>
            <a:pathLst>
              <a:path extrusionOk="0" h="18831" w="12436">
                <a:moveTo>
                  <a:pt x="0" y="0"/>
                </a:moveTo>
                <a:cubicBezTo>
                  <a:pt x="2014" y="1967"/>
                  <a:pt x="10587" y="8666"/>
                  <a:pt x="12086" y="11805"/>
                </a:cubicBezTo>
                <a:cubicBezTo>
                  <a:pt x="13585" y="14943"/>
                  <a:pt x="9509" y="17660"/>
                  <a:pt x="8994" y="188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88" name="Shape 388"/>
          <p:cNvSpPr/>
          <p:nvPr/>
        </p:nvSpPr>
        <p:spPr>
          <a:xfrm>
            <a:off x="6239439" y="1194751"/>
            <a:ext cx="195766" cy="248335"/>
          </a:xfrm>
          <a:custGeom>
            <a:pathLst>
              <a:path extrusionOk="0" h="19674" w="15740">
                <a:moveTo>
                  <a:pt x="0" y="0"/>
                </a:moveTo>
                <a:cubicBezTo>
                  <a:pt x="983" y="2154"/>
                  <a:pt x="3278" y="9650"/>
                  <a:pt x="5902" y="12929"/>
                </a:cubicBezTo>
                <a:cubicBezTo>
                  <a:pt x="8525" y="16208"/>
                  <a:pt x="14100" y="18549"/>
                  <a:pt x="15740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89" name="Shape 389"/>
          <p:cNvSpPr/>
          <p:nvPr/>
        </p:nvSpPr>
        <p:spPr>
          <a:xfrm>
            <a:off x="4883051" y="1624056"/>
            <a:ext cx="263774" cy="266082"/>
          </a:xfrm>
          <a:custGeom>
            <a:pathLst>
              <a:path extrusionOk="0" h="21080" w="21208">
                <a:moveTo>
                  <a:pt x="0" y="0"/>
                </a:moveTo>
                <a:cubicBezTo>
                  <a:pt x="3138" y="1826"/>
                  <a:pt x="15317" y="7447"/>
                  <a:pt x="18831" y="10961"/>
                </a:cubicBezTo>
                <a:cubicBezTo>
                  <a:pt x="22344" y="14474"/>
                  <a:pt x="20704" y="19393"/>
                  <a:pt x="21079" y="210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0" name="Shape 390"/>
          <p:cNvSpPr/>
          <p:nvPr/>
        </p:nvSpPr>
        <p:spPr>
          <a:xfrm>
            <a:off x="5512296" y="1624056"/>
            <a:ext cx="139830" cy="248358"/>
          </a:xfrm>
          <a:custGeom>
            <a:pathLst>
              <a:path extrusionOk="0" h="20517" w="55932">
                <a:moveTo>
                  <a:pt x="0" y="0"/>
                </a:moveTo>
                <a:cubicBezTo>
                  <a:pt x="1452" y="2108"/>
                  <a:pt x="-609" y="9228"/>
                  <a:pt x="8713" y="12648"/>
                </a:cubicBezTo>
                <a:cubicBezTo>
                  <a:pt x="18035" y="16067"/>
                  <a:pt x="48062" y="19205"/>
                  <a:pt x="55932" y="205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1" name="Shape 391"/>
          <p:cNvSpPr/>
          <p:nvPr/>
        </p:nvSpPr>
        <p:spPr>
          <a:xfrm>
            <a:off x="5669610" y="1620509"/>
            <a:ext cx="157707" cy="266082"/>
          </a:xfrm>
          <a:custGeom>
            <a:pathLst>
              <a:path extrusionOk="0" h="21080" w="12680">
                <a:moveTo>
                  <a:pt x="10681" y="0"/>
                </a:moveTo>
                <a:cubicBezTo>
                  <a:pt x="10915" y="1826"/>
                  <a:pt x="13866" y="7447"/>
                  <a:pt x="12086" y="10961"/>
                </a:cubicBezTo>
                <a:cubicBezTo>
                  <a:pt x="10305" y="14474"/>
                  <a:pt x="2014" y="19393"/>
                  <a:pt x="0" y="210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2" name="Shape 392"/>
          <p:cNvSpPr/>
          <p:nvPr/>
        </p:nvSpPr>
        <p:spPr>
          <a:xfrm>
            <a:off x="6174272" y="1627603"/>
            <a:ext cx="253936" cy="244788"/>
          </a:xfrm>
          <a:custGeom>
            <a:pathLst>
              <a:path extrusionOk="0" h="19393" w="20417">
                <a:moveTo>
                  <a:pt x="20417" y="0"/>
                </a:moveTo>
                <a:cubicBezTo>
                  <a:pt x="17184" y="1826"/>
                  <a:pt x="3974" y="7728"/>
                  <a:pt x="1023" y="10961"/>
                </a:cubicBezTo>
                <a:cubicBezTo>
                  <a:pt x="-1928" y="14193"/>
                  <a:pt x="2428" y="17987"/>
                  <a:pt x="2709" y="193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3" name="Shape 393"/>
          <p:cNvSpPr/>
          <p:nvPr/>
        </p:nvSpPr>
        <p:spPr>
          <a:xfrm>
            <a:off x="5176697" y="2078192"/>
            <a:ext cx="496654" cy="138367"/>
          </a:xfrm>
          <a:custGeom>
            <a:pathLst>
              <a:path extrusionOk="0" h="10962" w="39932">
                <a:moveTo>
                  <a:pt x="0" y="0"/>
                </a:moveTo>
                <a:cubicBezTo>
                  <a:pt x="5949" y="936"/>
                  <a:pt x="29090" y="3794"/>
                  <a:pt x="35695" y="5621"/>
                </a:cubicBezTo>
                <a:cubicBezTo>
                  <a:pt x="42300" y="7448"/>
                  <a:pt x="38974" y="10071"/>
                  <a:pt x="39630" y="109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4" name="Shape 394"/>
          <p:cNvSpPr/>
          <p:nvPr/>
        </p:nvSpPr>
        <p:spPr>
          <a:xfrm>
            <a:off x="6249925" y="2071098"/>
            <a:ext cx="346085" cy="159649"/>
          </a:xfrm>
          <a:custGeom>
            <a:pathLst>
              <a:path extrusionOk="0" h="12648" w="27826">
                <a:moveTo>
                  <a:pt x="0" y="0"/>
                </a:moveTo>
                <a:cubicBezTo>
                  <a:pt x="843" y="1311"/>
                  <a:pt x="421" y="5762"/>
                  <a:pt x="5059" y="7870"/>
                </a:cubicBezTo>
                <a:cubicBezTo>
                  <a:pt x="9696" y="9978"/>
                  <a:pt x="24031" y="11851"/>
                  <a:pt x="27826" y="12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5" name="Shape 395"/>
          <p:cNvSpPr/>
          <p:nvPr/>
        </p:nvSpPr>
        <p:spPr>
          <a:xfrm>
            <a:off x="6830239" y="871884"/>
            <a:ext cx="547125" cy="159649"/>
          </a:xfrm>
          <a:custGeom>
            <a:pathLst>
              <a:path extrusionOk="0" h="12648" w="43990">
                <a:moveTo>
                  <a:pt x="0" y="0"/>
                </a:moveTo>
                <a:cubicBezTo>
                  <a:pt x="6511" y="1077"/>
                  <a:pt x="31760" y="4356"/>
                  <a:pt x="39068" y="6464"/>
                </a:cubicBezTo>
                <a:cubicBezTo>
                  <a:pt x="46375" y="8572"/>
                  <a:pt x="43049" y="11617"/>
                  <a:pt x="43846" y="12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6" name="Shape 396"/>
          <p:cNvSpPr/>
          <p:nvPr/>
        </p:nvSpPr>
        <p:spPr>
          <a:xfrm>
            <a:off x="7913952" y="864790"/>
            <a:ext cx="520870" cy="163196"/>
          </a:xfrm>
          <a:custGeom>
            <a:pathLst>
              <a:path extrusionOk="0" h="12929" w="41879">
                <a:moveTo>
                  <a:pt x="0" y="0"/>
                </a:moveTo>
                <a:cubicBezTo>
                  <a:pt x="1920" y="1405"/>
                  <a:pt x="4544" y="6277"/>
                  <a:pt x="11524" y="8432"/>
                </a:cubicBezTo>
                <a:cubicBezTo>
                  <a:pt x="18503" y="10586"/>
                  <a:pt x="36819" y="12179"/>
                  <a:pt x="41879" y="129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7" name="Shape 397"/>
          <p:cNvSpPr/>
          <p:nvPr/>
        </p:nvSpPr>
        <p:spPr>
          <a:xfrm>
            <a:off x="7162343" y="1205392"/>
            <a:ext cx="209746" cy="244788"/>
          </a:xfrm>
          <a:custGeom>
            <a:pathLst>
              <a:path extrusionOk="0" h="19393" w="16864">
                <a:moveTo>
                  <a:pt x="16864" y="0"/>
                </a:moveTo>
                <a:cubicBezTo>
                  <a:pt x="16301" y="1873"/>
                  <a:pt x="16301" y="8010"/>
                  <a:pt x="13491" y="11243"/>
                </a:cubicBezTo>
                <a:cubicBezTo>
                  <a:pt x="10680" y="14475"/>
                  <a:pt x="2248" y="18034"/>
                  <a:pt x="0" y="193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8" name="Shape 398"/>
          <p:cNvSpPr/>
          <p:nvPr/>
        </p:nvSpPr>
        <p:spPr>
          <a:xfrm>
            <a:off x="7763638" y="1208939"/>
            <a:ext cx="157309" cy="234147"/>
          </a:xfrm>
          <a:custGeom>
            <a:pathLst>
              <a:path extrusionOk="0" h="18550" w="12648">
                <a:moveTo>
                  <a:pt x="12648" y="0"/>
                </a:moveTo>
                <a:cubicBezTo>
                  <a:pt x="10633" y="1686"/>
                  <a:pt x="2295" y="7026"/>
                  <a:pt x="562" y="10118"/>
                </a:cubicBezTo>
                <a:cubicBezTo>
                  <a:pt x="-1171" y="13209"/>
                  <a:pt x="1967" y="17144"/>
                  <a:pt x="2248" y="185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399" name="Shape 399"/>
          <p:cNvSpPr/>
          <p:nvPr/>
        </p:nvSpPr>
        <p:spPr>
          <a:xfrm>
            <a:off x="7941925" y="1216033"/>
            <a:ext cx="178154" cy="223506"/>
          </a:xfrm>
          <a:custGeom>
            <a:pathLst>
              <a:path extrusionOk="0" h="17707" w="14324">
                <a:moveTo>
                  <a:pt x="0" y="0"/>
                </a:moveTo>
                <a:cubicBezTo>
                  <a:pt x="2201" y="1592"/>
                  <a:pt x="10961" y="6604"/>
                  <a:pt x="13210" y="9556"/>
                </a:cubicBezTo>
                <a:cubicBezTo>
                  <a:pt x="15458" y="12507"/>
                  <a:pt x="13444" y="16348"/>
                  <a:pt x="13491" y="1770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400" name="Shape 400"/>
          <p:cNvSpPr/>
          <p:nvPr/>
        </p:nvSpPr>
        <p:spPr>
          <a:xfrm>
            <a:off x="8434838" y="1212486"/>
            <a:ext cx="293664" cy="227053"/>
          </a:xfrm>
          <a:custGeom>
            <a:pathLst>
              <a:path extrusionOk="0" h="17988" w="21408">
                <a:moveTo>
                  <a:pt x="47" y="0"/>
                </a:moveTo>
                <a:cubicBezTo>
                  <a:pt x="468" y="1873"/>
                  <a:pt x="-984" y="8245"/>
                  <a:pt x="2576" y="11243"/>
                </a:cubicBezTo>
                <a:cubicBezTo>
                  <a:pt x="6136" y="14241"/>
                  <a:pt x="18269" y="16863"/>
                  <a:pt x="21408" y="179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401" name="Shape 401"/>
          <p:cNvSpPr/>
          <p:nvPr/>
        </p:nvSpPr>
        <p:spPr>
          <a:xfrm>
            <a:off x="7183326" y="1634698"/>
            <a:ext cx="254545" cy="234147"/>
          </a:xfrm>
          <a:custGeom>
            <a:pathLst>
              <a:path extrusionOk="0" h="18550" w="20466">
                <a:moveTo>
                  <a:pt x="0" y="0"/>
                </a:moveTo>
                <a:cubicBezTo>
                  <a:pt x="3138" y="1545"/>
                  <a:pt x="15598" y="6183"/>
                  <a:pt x="18831" y="9275"/>
                </a:cubicBezTo>
                <a:cubicBezTo>
                  <a:pt x="22063" y="12366"/>
                  <a:pt x="19299" y="17004"/>
                  <a:pt x="19393" y="185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402" name="Shape 402"/>
          <p:cNvSpPr/>
          <p:nvPr/>
        </p:nvSpPr>
        <p:spPr>
          <a:xfrm>
            <a:off x="7752495" y="1616962"/>
            <a:ext cx="157956" cy="248335"/>
          </a:xfrm>
          <a:custGeom>
            <a:pathLst>
              <a:path extrusionOk="0" h="19674" w="12700">
                <a:moveTo>
                  <a:pt x="3706" y="0"/>
                </a:moveTo>
                <a:cubicBezTo>
                  <a:pt x="3143" y="1639"/>
                  <a:pt x="-1166" y="6558"/>
                  <a:pt x="333" y="9837"/>
                </a:cubicBezTo>
                <a:cubicBezTo>
                  <a:pt x="1832" y="13116"/>
                  <a:pt x="10638" y="18034"/>
                  <a:pt x="12700" y="196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403" name="Shape 403"/>
          <p:cNvSpPr/>
          <p:nvPr/>
        </p:nvSpPr>
        <p:spPr>
          <a:xfrm>
            <a:off x="7990868" y="1631151"/>
            <a:ext cx="209795" cy="230600"/>
          </a:xfrm>
          <a:custGeom>
            <a:pathLst>
              <a:path extrusionOk="0" h="18269" w="16868">
                <a:moveTo>
                  <a:pt x="10118" y="0"/>
                </a:moveTo>
                <a:cubicBezTo>
                  <a:pt x="11195" y="1452"/>
                  <a:pt x="18269" y="5668"/>
                  <a:pt x="16583" y="8713"/>
                </a:cubicBezTo>
                <a:cubicBezTo>
                  <a:pt x="14896" y="11757"/>
                  <a:pt x="2763" y="16676"/>
                  <a:pt x="0" y="182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404" name="Shape 404"/>
          <p:cNvSpPr/>
          <p:nvPr/>
        </p:nvSpPr>
        <p:spPr>
          <a:xfrm>
            <a:off x="8406385" y="1624056"/>
            <a:ext cx="315116" cy="237694"/>
          </a:xfrm>
          <a:custGeom>
            <a:pathLst>
              <a:path extrusionOk="0" h="18831" w="25336">
                <a:moveTo>
                  <a:pt x="25336" y="0"/>
                </a:moveTo>
                <a:cubicBezTo>
                  <a:pt x="21260" y="1733"/>
                  <a:pt x="4162" y="7260"/>
                  <a:pt x="883" y="10399"/>
                </a:cubicBezTo>
                <a:cubicBezTo>
                  <a:pt x="-2396" y="13537"/>
                  <a:pt x="4864" y="17425"/>
                  <a:pt x="5661" y="188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405" name="Shape 405"/>
          <p:cNvSpPr/>
          <p:nvPr/>
        </p:nvSpPr>
        <p:spPr>
          <a:xfrm>
            <a:off x="6949095" y="2053362"/>
            <a:ext cx="482226" cy="170290"/>
          </a:xfrm>
          <a:custGeom>
            <a:pathLst>
              <a:path extrusionOk="0" h="13491" w="38772">
                <a:moveTo>
                  <a:pt x="37944" y="0"/>
                </a:moveTo>
                <a:cubicBezTo>
                  <a:pt x="37475" y="1217"/>
                  <a:pt x="41458" y="5058"/>
                  <a:pt x="35134" y="7307"/>
                </a:cubicBezTo>
                <a:cubicBezTo>
                  <a:pt x="28810" y="9555"/>
                  <a:pt x="5855" y="12460"/>
                  <a:pt x="0" y="1349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406" name="Shape 406"/>
          <p:cNvSpPr/>
          <p:nvPr/>
        </p:nvSpPr>
        <p:spPr>
          <a:xfrm>
            <a:off x="7842330" y="2042708"/>
            <a:ext cx="623952" cy="177396"/>
          </a:xfrm>
          <a:custGeom>
            <a:pathLst>
              <a:path extrusionOk="0" h="14054" w="50167">
                <a:moveTo>
                  <a:pt x="50167" y="0"/>
                </a:moveTo>
                <a:cubicBezTo>
                  <a:pt x="42297" y="1171"/>
                  <a:pt x="10443" y="4684"/>
                  <a:pt x="2948" y="7027"/>
                </a:cubicBezTo>
                <a:cubicBezTo>
                  <a:pt x="-4547" y="9369"/>
                  <a:pt x="4821" y="12882"/>
                  <a:pt x="5196" y="1405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407" name="Shape 407"/>
          <p:cNvSpPr txBox="1"/>
          <p:nvPr/>
        </p:nvSpPr>
        <p:spPr>
          <a:xfrm>
            <a:off x="5704573" y="868729"/>
            <a:ext cx="3810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cxnSp>
        <p:nvCxnSpPr>
          <p:cNvPr id="408" name="Shape 408"/>
          <p:cNvCxnSpPr>
            <a:stCxn id="374" idx="0"/>
            <a:endCxn id="374" idx="2"/>
          </p:cNvCxnSpPr>
          <p:nvPr/>
        </p:nvCxnSpPr>
        <p:spPr>
          <a:xfrm>
            <a:off x="6793839" y="700674"/>
            <a:ext cx="0" cy="1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409" name="Shape 409"/>
          <p:cNvCxnSpPr>
            <a:stCxn id="375" idx="2"/>
            <a:endCxn id="375" idx="0"/>
          </p:cNvCxnSpPr>
          <p:nvPr/>
        </p:nvCxnSpPr>
        <p:spPr>
          <a:xfrm>
            <a:off x="5683224" y="1036818"/>
            <a:ext cx="0" cy="1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410" name="Shape 410"/>
          <p:cNvCxnSpPr>
            <a:endCxn id="373" idx="2"/>
          </p:cNvCxnSpPr>
          <p:nvPr/>
        </p:nvCxnSpPr>
        <p:spPr>
          <a:xfrm flipH="1">
            <a:off x="7904268" y="1036438"/>
            <a:ext cx="90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411" name="Shape 411"/>
          <p:cNvSpPr/>
          <p:nvPr/>
        </p:nvSpPr>
        <p:spPr>
          <a:xfrm>
            <a:off x="6154261" y="3566980"/>
            <a:ext cx="521778" cy="173236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2" name="Shape 412"/>
          <p:cNvCxnSpPr>
            <a:endCxn id="411" idx="1"/>
          </p:cNvCxnSpPr>
          <p:nvPr/>
        </p:nvCxnSpPr>
        <p:spPr>
          <a:xfrm>
            <a:off x="5826961" y="3652699"/>
            <a:ext cx="327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13" name="Shape 413"/>
          <p:cNvSpPr/>
          <p:nvPr/>
        </p:nvSpPr>
        <p:spPr>
          <a:xfrm>
            <a:off x="7274697" y="4205695"/>
            <a:ext cx="260700" cy="225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4" name="Shape 414"/>
          <p:cNvCxnSpPr>
            <a:stCxn id="415" idx="2"/>
            <a:endCxn id="411" idx="4"/>
          </p:cNvCxnSpPr>
          <p:nvPr/>
        </p:nvCxnSpPr>
        <p:spPr>
          <a:xfrm flipH="1">
            <a:off x="6675897" y="3042348"/>
            <a:ext cx="598800" cy="6114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16" name="Shape 416"/>
          <p:cNvCxnSpPr>
            <a:stCxn id="413" idx="2"/>
            <a:endCxn id="411" idx="4"/>
          </p:cNvCxnSpPr>
          <p:nvPr/>
        </p:nvCxnSpPr>
        <p:spPr>
          <a:xfrm rot="10800000">
            <a:off x="6675897" y="3653695"/>
            <a:ext cx="598800" cy="6648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17" name="Shape 417"/>
          <p:cNvSpPr/>
          <p:nvPr/>
        </p:nvSpPr>
        <p:spPr>
          <a:xfrm>
            <a:off x="7917380" y="2955741"/>
            <a:ext cx="521809" cy="173236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8" name="Shape 418"/>
          <p:cNvCxnSpPr>
            <a:stCxn id="415" idx="7"/>
            <a:endCxn id="417" idx="1"/>
          </p:cNvCxnSpPr>
          <p:nvPr/>
        </p:nvCxnSpPr>
        <p:spPr>
          <a:xfrm flipH="1" rot="-5400000">
            <a:off x="7667468" y="2792336"/>
            <a:ext cx="79800" cy="420300"/>
          </a:xfrm>
          <a:prstGeom prst="curvedConnector4">
            <a:avLst>
              <a:gd fmla="val -339804" name="adj1"/>
              <a:gd fmla="val 5452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19" name="Shape 419"/>
          <p:cNvCxnSpPr>
            <a:stCxn id="415" idx="5"/>
            <a:endCxn id="417" idx="1"/>
          </p:cNvCxnSpPr>
          <p:nvPr/>
        </p:nvCxnSpPr>
        <p:spPr>
          <a:xfrm rot="-5400000">
            <a:off x="7667468" y="2872059"/>
            <a:ext cx="79800" cy="420300"/>
          </a:xfrm>
          <a:prstGeom prst="curvedConnector4">
            <a:avLst>
              <a:gd fmla="val -339804" name="adj1"/>
              <a:gd fmla="val 5452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420" name="Shape 420"/>
          <p:cNvCxnSpPr>
            <a:stCxn id="417" idx="4"/>
            <a:endCxn id="413" idx="6"/>
          </p:cNvCxnSpPr>
          <p:nvPr/>
        </p:nvCxnSpPr>
        <p:spPr>
          <a:xfrm flipH="1">
            <a:off x="7535289" y="3042359"/>
            <a:ext cx="903900" cy="1276200"/>
          </a:xfrm>
          <a:prstGeom prst="curvedConnector3">
            <a:avLst>
              <a:gd fmla="val -2634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lg" w="lg" type="stealth"/>
            <a:tailEnd len="lg" w="lg" type="none"/>
          </a:ln>
        </p:spPr>
      </p:cxnSp>
      <p:sp>
        <p:nvSpPr>
          <p:cNvPr id="421" name="Shape 421"/>
          <p:cNvSpPr/>
          <p:nvPr/>
        </p:nvSpPr>
        <p:spPr>
          <a:xfrm>
            <a:off x="8009326" y="4229252"/>
            <a:ext cx="521809" cy="173236"/>
          </a:xfrm>
          <a:prstGeom prst="flowChartMagneticDrum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7274697" y="2929548"/>
            <a:ext cx="260700" cy="225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22" name="Shape 422"/>
          <p:cNvCxnSpPr>
            <a:stCxn id="421" idx="1"/>
            <a:endCxn id="413" idx="7"/>
          </p:cNvCxnSpPr>
          <p:nvPr/>
        </p:nvCxnSpPr>
        <p:spPr>
          <a:xfrm rot="10800000">
            <a:off x="7497226" y="4238770"/>
            <a:ext cx="512100" cy="77100"/>
          </a:xfrm>
          <a:prstGeom prst="curvedConnector4">
            <a:avLst>
              <a:gd fmla="val 46273" name="adj1"/>
              <a:gd fmla="val 45175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23" name="Shape 423"/>
          <p:cNvCxnSpPr>
            <a:stCxn id="413" idx="5"/>
            <a:endCxn id="421" idx="1"/>
          </p:cNvCxnSpPr>
          <p:nvPr/>
        </p:nvCxnSpPr>
        <p:spPr>
          <a:xfrm rot="-5400000">
            <a:off x="7712018" y="4100957"/>
            <a:ext cx="82500" cy="512100"/>
          </a:xfrm>
          <a:prstGeom prst="curvedConnector4">
            <a:avLst>
              <a:gd fmla="val -328683" name="adj1"/>
              <a:gd fmla="val 5372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24" name="Shape 424"/>
          <p:cNvSpPr txBox="1"/>
          <p:nvPr>
            <p:ph idx="2" type="body"/>
          </p:nvPr>
        </p:nvSpPr>
        <p:spPr>
          <a:xfrm>
            <a:off x="311700" y="1173225"/>
            <a:ext cx="3999900" cy="281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Cons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No multitenancy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main thread joins the workers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Error prone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Computation may stall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We can’t use operations that are waiting for resources</a:t>
            </a:r>
          </a:p>
          <a:p>
            <a:pPr indent="-228600" lvl="1" marL="9144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I/O</a:t>
            </a:r>
          </a:p>
          <a:p>
            <a:pPr indent="-228600" lvl="1" marL="9144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Shared memory access</a:t>
            </a:r>
          </a:p>
          <a:p>
            <a:pPr indent="-228600" lvl="1" marL="9144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Network wait</a:t>
            </a:r>
          </a:p>
        </p:txBody>
      </p:sp>
      <p:sp>
        <p:nvSpPr>
          <p:cNvPr id="425" name="Shape 425"/>
          <p:cNvSpPr/>
          <p:nvPr/>
        </p:nvSpPr>
        <p:spPr>
          <a:xfrm>
            <a:off x="4748376" y="2762775"/>
            <a:ext cx="550500" cy="29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4748387" y="3190736"/>
            <a:ext cx="550500" cy="2906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4754521" y="3618668"/>
            <a:ext cx="550500" cy="29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28" name="Shape 428"/>
          <p:cNvCxnSpPr>
            <a:stCxn id="426" idx="0"/>
            <a:endCxn id="425" idx="4"/>
          </p:cNvCxnSpPr>
          <p:nvPr/>
        </p:nvCxnSpPr>
        <p:spPr>
          <a:xfrm rot="-5400000">
            <a:off x="4955237" y="3121736"/>
            <a:ext cx="137400" cy="600"/>
          </a:xfrm>
          <a:prstGeom prst="curvedConnector3">
            <a:avLst>
              <a:gd fmla="val 4995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29" name="Shape 429"/>
          <p:cNvCxnSpPr>
            <a:stCxn id="427" idx="0"/>
            <a:endCxn id="426" idx="4"/>
          </p:cNvCxnSpPr>
          <p:nvPr/>
        </p:nvCxnSpPr>
        <p:spPr>
          <a:xfrm flipH="1" rot="5400000">
            <a:off x="4958221" y="3547118"/>
            <a:ext cx="137100" cy="6000"/>
          </a:xfrm>
          <a:prstGeom prst="curvedConnector3">
            <a:avLst>
              <a:gd fmla="val 5004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30" name="Shape 430"/>
          <p:cNvSpPr/>
          <p:nvPr/>
        </p:nvSpPr>
        <p:spPr>
          <a:xfrm>
            <a:off x="4350737" y="3989844"/>
            <a:ext cx="550500" cy="29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5127042" y="3989844"/>
            <a:ext cx="550500" cy="29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2" name="Shape 432"/>
          <p:cNvCxnSpPr>
            <a:stCxn id="430" idx="0"/>
            <a:endCxn id="427" idx="2"/>
          </p:cNvCxnSpPr>
          <p:nvPr/>
        </p:nvCxnSpPr>
        <p:spPr>
          <a:xfrm rot="-5400000">
            <a:off x="4577237" y="3812694"/>
            <a:ext cx="225900" cy="128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33" name="Shape 433"/>
          <p:cNvCxnSpPr>
            <a:stCxn id="431" idx="0"/>
            <a:endCxn id="427" idx="6"/>
          </p:cNvCxnSpPr>
          <p:nvPr/>
        </p:nvCxnSpPr>
        <p:spPr>
          <a:xfrm flipH="1" rot="5400000">
            <a:off x="5240742" y="3828294"/>
            <a:ext cx="225900" cy="97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Parallel Streams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4071950" y="4009575"/>
            <a:ext cx="3312900" cy="90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CPU4</a:t>
            </a:r>
          </a:p>
        </p:txBody>
      </p:sp>
      <p:sp>
        <p:nvSpPr>
          <p:cNvPr id="444" name="Shape 444"/>
          <p:cNvSpPr/>
          <p:nvPr/>
        </p:nvSpPr>
        <p:spPr>
          <a:xfrm>
            <a:off x="4071950" y="2898775"/>
            <a:ext cx="3312900" cy="90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CPU3</a:t>
            </a:r>
          </a:p>
        </p:txBody>
      </p:sp>
      <p:sp>
        <p:nvSpPr>
          <p:cNvPr id="445" name="Shape 445"/>
          <p:cNvSpPr/>
          <p:nvPr/>
        </p:nvSpPr>
        <p:spPr>
          <a:xfrm>
            <a:off x="4039425" y="1367000"/>
            <a:ext cx="3312900" cy="90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CPU2</a:t>
            </a:r>
          </a:p>
        </p:txBody>
      </p:sp>
      <p:sp>
        <p:nvSpPr>
          <p:cNvPr id="446" name="Shape 446"/>
          <p:cNvSpPr/>
          <p:nvPr/>
        </p:nvSpPr>
        <p:spPr>
          <a:xfrm>
            <a:off x="4006900" y="162275"/>
            <a:ext cx="3312900" cy="90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CPU1</a:t>
            </a:r>
          </a:p>
        </p:txBody>
      </p:sp>
      <p:sp>
        <p:nvSpPr>
          <p:cNvPr id="447" name="Shape 447"/>
          <p:cNvSpPr/>
          <p:nvPr/>
        </p:nvSpPr>
        <p:spPr>
          <a:xfrm>
            <a:off x="1719150" y="2408250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stream()</a:t>
            </a:r>
          </a:p>
        </p:txBody>
      </p:sp>
      <p:sp>
        <p:nvSpPr>
          <p:cNvPr id="448" name="Shape 448"/>
          <p:cNvSpPr/>
          <p:nvPr/>
        </p:nvSpPr>
        <p:spPr>
          <a:xfrm>
            <a:off x="361225" y="2408250"/>
            <a:ext cx="9681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Collection</a:t>
            </a:r>
          </a:p>
        </p:txBody>
      </p:sp>
      <p:cxnSp>
        <p:nvCxnSpPr>
          <p:cNvPr id="449" name="Shape 449"/>
          <p:cNvCxnSpPr>
            <a:stCxn id="448" idx="3"/>
            <a:endCxn id="447" idx="1"/>
          </p:cNvCxnSpPr>
          <p:nvPr/>
        </p:nvCxnSpPr>
        <p:spPr>
          <a:xfrm>
            <a:off x="1329325" y="2571750"/>
            <a:ext cx="38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0" name="Shape 450"/>
          <p:cNvSpPr/>
          <p:nvPr/>
        </p:nvSpPr>
        <p:spPr>
          <a:xfrm>
            <a:off x="3041675" y="2408250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parallel()</a:t>
            </a:r>
          </a:p>
        </p:txBody>
      </p:sp>
      <p:cxnSp>
        <p:nvCxnSpPr>
          <p:cNvPr id="451" name="Shape 451"/>
          <p:cNvCxnSpPr>
            <a:stCxn id="447" idx="3"/>
            <a:endCxn id="450" idx="1"/>
          </p:cNvCxnSpPr>
          <p:nvPr/>
        </p:nvCxnSpPr>
        <p:spPr>
          <a:xfrm>
            <a:off x="2651850" y="2571750"/>
            <a:ext cx="38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2" name="Shape 452"/>
          <p:cNvSpPr/>
          <p:nvPr/>
        </p:nvSpPr>
        <p:spPr>
          <a:xfrm>
            <a:off x="4509525" y="505425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map()</a:t>
            </a:r>
          </a:p>
        </p:txBody>
      </p:sp>
      <p:sp>
        <p:nvSpPr>
          <p:cNvPr id="453" name="Shape 453"/>
          <p:cNvSpPr/>
          <p:nvPr/>
        </p:nvSpPr>
        <p:spPr>
          <a:xfrm>
            <a:off x="4509525" y="1736775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map()</a:t>
            </a:r>
          </a:p>
        </p:txBody>
      </p:sp>
      <p:sp>
        <p:nvSpPr>
          <p:cNvPr id="454" name="Shape 454"/>
          <p:cNvSpPr/>
          <p:nvPr/>
        </p:nvSpPr>
        <p:spPr>
          <a:xfrm>
            <a:off x="4509525" y="3236175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map()</a:t>
            </a:r>
          </a:p>
        </p:txBody>
      </p:sp>
      <p:sp>
        <p:nvSpPr>
          <p:cNvPr id="455" name="Shape 455"/>
          <p:cNvSpPr/>
          <p:nvPr/>
        </p:nvSpPr>
        <p:spPr>
          <a:xfrm>
            <a:off x="4509525" y="4366737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map()</a:t>
            </a:r>
          </a:p>
        </p:txBody>
      </p:sp>
      <p:sp>
        <p:nvSpPr>
          <p:cNvPr id="456" name="Shape 456"/>
          <p:cNvSpPr/>
          <p:nvPr/>
        </p:nvSpPr>
        <p:spPr>
          <a:xfrm>
            <a:off x="5949525" y="505412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filter()</a:t>
            </a:r>
          </a:p>
        </p:txBody>
      </p:sp>
      <p:sp>
        <p:nvSpPr>
          <p:cNvPr id="457" name="Shape 457"/>
          <p:cNvSpPr/>
          <p:nvPr/>
        </p:nvSpPr>
        <p:spPr>
          <a:xfrm>
            <a:off x="5949525" y="1736762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filter</a:t>
            </a:r>
            <a:r>
              <a:rPr lang="en"/>
              <a:t>()</a:t>
            </a:r>
          </a:p>
        </p:txBody>
      </p:sp>
      <p:sp>
        <p:nvSpPr>
          <p:cNvPr id="458" name="Shape 458"/>
          <p:cNvSpPr/>
          <p:nvPr/>
        </p:nvSpPr>
        <p:spPr>
          <a:xfrm>
            <a:off x="5949525" y="3236162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filter</a:t>
            </a:r>
            <a:r>
              <a:rPr lang="en"/>
              <a:t>()</a:t>
            </a:r>
          </a:p>
        </p:txBody>
      </p:sp>
      <p:sp>
        <p:nvSpPr>
          <p:cNvPr id="459" name="Shape 459"/>
          <p:cNvSpPr/>
          <p:nvPr/>
        </p:nvSpPr>
        <p:spPr>
          <a:xfrm>
            <a:off x="5949525" y="4366725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filter</a:t>
            </a:r>
            <a:r>
              <a:rPr lang="en"/>
              <a:t>()</a:t>
            </a:r>
          </a:p>
        </p:txBody>
      </p:sp>
      <p:sp>
        <p:nvSpPr>
          <p:cNvPr id="460" name="Shape 460"/>
          <p:cNvSpPr/>
          <p:nvPr/>
        </p:nvSpPr>
        <p:spPr>
          <a:xfrm>
            <a:off x="7709700" y="2408250"/>
            <a:ext cx="932700" cy="32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reduce()</a:t>
            </a:r>
          </a:p>
        </p:txBody>
      </p:sp>
      <p:cxnSp>
        <p:nvCxnSpPr>
          <p:cNvPr id="461" name="Shape 461"/>
          <p:cNvCxnSpPr>
            <a:stCxn id="450" idx="3"/>
            <a:endCxn id="452" idx="1"/>
          </p:cNvCxnSpPr>
          <p:nvPr/>
        </p:nvCxnSpPr>
        <p:spPr>
          <a:xfrm flipH="1" rot="10800000">
            <a:off x="3974375" y="668850"/>
            <a:ext cx="535200" cy="19029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2" name="Shape 462"/>
          <p:cNvCxnSpPr>
            <a:stCxn id="450" idx="3"/>
            <a:endCxn id="453" idx="1"/>
          </p:cNvCxnSpPr>
          <p:nvPr/>
        </p:nvCxnSpPr>
        <p:spPr>
          <a:xfrm flipH="1" rot="10800000">
            <a:off x="3974375" y="1900350"/>
            <a:ext cx="535200" cy="6714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3" name="Shape 463"/>
          <p:cNvCxnSpPr>
            <a:stCxn id="450" idx="3"/>
            <a:endCxn id="454" idx="1"/>
          </p:cNvCxnSpPr>
          <p:nvPr/>
        </p:nvCxnSpPr>
        <p:spPr>
          <a:xfrm>
            <a:off x="3974375" y="2571750"/>
            <a:ext cx="535200" cy="8280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4" name="Shape 464"/>
          <p:cNvCxnSpPr>
            <a:stCxn id="450" idx="3"/>
            <a:endCxn id="455" idx="1"/>
          </p:cNvCxnSpPr>
          <p:nvPr/>
        </p:nvCxnSpPr>
        <p:spPr>
          <a:xfrm>
            <a:off x="3974375" y="2571750"/>
            <a:ext cx="535200" cy="19584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5" name="Shape 465"/>
          <p:cNvCxnSpPr>
            <a:stCxn id="452" idx="3"/>
            <a:endCxn id="456" idx="1"/>
          </p:cNvCxnSpPr>
          <p:nvPr/>
        </p:nvCxnSpPr>
        <p:spPr>
          <a:xfrm>
            <a:off x="5442225" y="668925"/>
            <a:ext cx="5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6" name="Shape 466"/>
          <p:cNvCxnSpPr>
            <a:stCxn id="453" idx="3"/>
            <a:endCxn id="457" idx="1"/>
          </p:cNvCxnSpPr>
          <p:nvPr/>
        </p:nvCxnSpPr>
        <p:spPr>
          <a:xfrm>
            <a:off x="5442225" y="1900275"/>
            <a:ext cx="5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7" name="Shape 467"/>
          <p:cNvCxnSpPr>
            <a:stCxn id="454" idx="3"/>
            <a:endCxn id="458" idx="1"/>
          </p:cNvCxnSpPr>
          <p:nvPr/>
        </p:nvCxnSpPr>
        <p:spPr>
          <a:xfrm>
            <a:off x="5442225" y="3399675"/>
            <a:ext cx="5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8" name="Shape 468"/>
          <p:cNvCxnSpPr>
            <a:stCxn id="455" idx="3"/>
            <a:endCxn id="459" idx="1"/>
          </p:cNvCxnSpPr>
          <p:nvPr/>
        </p:nvCxnSpPr>
        <p:spPr>
          <a:xfrm>
            <a:off x="5442225" y="4530237"/>
            <a:ext cx="5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9" name="Shape 469"/>
          <p:cNvCxnSpPr>
            <a:stCxn id="456" idx="3"/>
            <a:endCxn id="460" idx="1"/>
          </p:cNvCxnSpPr>
          <p:nvPr/>
        </p:nvCxnSpPr>
        <p:spPr>
          <a:xfrm>
            <a:off x="6882225" y="668912"/>
            <a:ext cx="827400" cy="1902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0" name="Shape 470"/>
          <p:cNvCxnSpPr>
            <a:stCxn id="457" idx="3"/>
            <a:endCxn id="460" idx="1"/>
          </p:cNvCxnSpPr>
          <p:nvPr/>
        </p:nvCxnSpPr>
        <p:spPr>
          <a:xfrm>
            <a:off x="6882225" y="1900262"/>
            <a:ext cx="827400" cy="671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1" name="Shape 471"/>
          <p:cNvCxnSpPr>
            <a:stCxn id="458" idx="3"/>
            <a:endCxn id="460" idx="1"/>
          </p:cNvCxnSpPr>
          <p:nvPr/>
        </p:nvCxnSpPr>
        <p:spPr>
          <a:xfrm flipH="1" rot="10800000">
            <a:off x="6882225" y="2571662"/>
            <a:ext cx="827400" cy="8280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2" name="Shape 472"/>
          <p:cNvCxnSpPr>
            <a:stCxn id="459" idx="3"/>
            <a:endCxn id="460" idx="1"/>
          </p:cNvCxnSpPr>
          <p:nvPr/>
        </p:nvCxnSpPr>
        <p:spPr>
          <a:xfrm flipH="1" rot="10800000">
            <a:off x="6882225" y="2571825"/>
            <a:ext cx="827400" cy="1958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Parallel Minimum Search</a:t>
            </a:r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4637"/>
            <a:ext cx="8839197" cy="1754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Pros &amp; Cons</a:t>
            </a:r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Pros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Ease of use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Functional interface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Easy to parallelize an existing method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Lots of ready-made operations in Java 8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6290483" y="3902507"/>
            <a:ext cx="1842599" cy="8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CPU4</a:t>
            </a:r>
          </a:p>
        </p:txBody>
      </p:sp>
      <p:sp>
        <p:nvSpPr>
          <p:cNvPr id="486" name="Shape 486"/>
          <p:cNvSpPr/>
          <p:nvPr/>
        </p:nvSpPr>
        <p:spPr>
          <a:xfrm>
            <a:off x="6290483" y="2898644"/>
            <a:ext cx="1842599" cy="8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CPU3</a:t>
            </a:r>
          </a:p>
        </p:txBody>
      </p:sp>
      <p:sp>
        <p:nvSpPr>
          <p:cNvPr id="487" name="Shape 487"/>
          <p:cNvSpPr/>
          <p:nvPr/>
        </p:nvSpPr>
        <p:spPr>
          <a:xfrm>
            <a:off x="6272394" y="1514333"/>
            <a:ext cx="1842600" cy="8153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CPU2</a:t>
            </a:r>
          </a:p>
        </p:txBody>
      </p:sp>
      <p:sp>
        <p:nvSpPr>
          <p:cNvPr id="488" name="Shape 488"/>
          <p:cNvSpPr/>
          <p:nvPr/>
        </p:nvSpPr>
        <p:spPr>
          <a:xfrm>
            <a:off x="6254305" y="425587"/>
            <a:ext cx="1842599" cy="8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CPU1</a:t>
            </a:r>
          </a:p>
        </p:txBody>
      </p:sp>
      <p:sp>
        <p:nvSpPr>
          <p:cNvPr id="489" name="Shape 489"/>
          <p:cNvSpPr/>
          <p:nvPr/>
        </p:nvSpPr>
        <p:spPr>
          <a:xfrm>
            <a:off x="4981980" y="245534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226775" y="2455342"/>
            <a:ext cx="5385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1" name="Shape 491"/>
          <p:cNvCxnSpPr>
            <a:stCxn id="490" idx="3"/>
            <a:endCxn id="489" idx="1"/>
          </p:cNvCxnSpPr>
          <p:nvPr/>
        </p:nvCxnSpPr>
        <p:spPr>
          <a:xfrm>
            <a:off x="4765275" y="2603092"/>
            <a:ext cx="2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2" name="Shape 492"/>
          <p:cNvSpPr/>
          <p:nvPr/>
        </p:nvSpPr>
        <p:spPr>
          <a:xfrm>
            <a:off x="5717499" y="245534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3" name="Shape 493"/>
          <p:cNvCxnSpPr>
            <a:stCxn id="489" idx="3"/>
            <a:endCxn id="492" idx="1"/>
          </p:cNvCxnSpPr>
          <p:nvPr/>
        </p:nvCxnSpPr>
        <p:spPr>
          <a:xfrm>
            <a:off x="5500680" y="2603092"/>
            <a:ext cx="2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4" name="Shape 494"/>
          <p:cNvSpPr/>
          <p:nvPr/>
        </p:nvSpPr>
        <p:spPr>
          <a:xfrm>
            <a:off x="6533839" y="73570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6533839" y="1848510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6533839" y="320356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6533839" y="4225286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7334690" y="735691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7334690" y="1848499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7334690" y="3203551"/>
            <a:ext cx="518700" cy="295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7334690" y="4225274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8313606" y="245534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3" name="Shape 503"/>
          <p:cNvCxnSpPr>
            <a:stCxn id="492" idx="3"/>
            <a:endCxn id="494" idx="1"/>
          </p:cNvCxnSpPr>
          <p:nvPr/>
        </p:nvCxnSpPr>
        <p:spPr>
          <a:xfrm flipH="1" rot="10800000">
            <a:off x="6236199" y="883492"/>
            <a:ext cx="297600" cy="1719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4" name="Shape 504"/>
          <p:cNvCxnSpPr>
            <a:stCxn id="492" idx="3"/>
            <a:endCxn id="495" idx="1"/>
          </p:cNvCxnSpPr>
          <p:nvPr/>
        </p:nvCxnSpPr>
        <p:spPr>
          <a:xfrm flipH="1" rot="10800000">
            <a:off x="6236199" y="1996192"/>
            <a:ext cx="297600" cy="6069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5" name="Shape 505"/>
          <p:cNvCxnSpPr>
            <a:stCxn id="492" idx="3"/>
            <a:endCxn id="496" idx="1"/>
          </p:cNvCxnSpPr>
          <p:nvPr/>
        </p:nvCxnSpPr>
        <p:spPr>
          <a:xfrm>
            <a:off x="6236199" y="2603092"/>
            <a:ext cx="297600" cy="748199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6" name="Shape 506"/>
          <p:cNvCxnSpPr>
            <a:stCxn id="492" idx="3"/>
            <a:endCxn id="497" idx="1"/>
          </p:cNvCxnSpPr>
          <p:nvPr/>
        </p:nvCxnSpPr>
        <p:spPr>
          <a:xfrm>
            <a:off x="6236199" y="2603092"/>
            <a:ext cx="297600" cy="1769999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7" name="Shape 507"/>
          <p:cNvCxnSpPr>
            <a:stCxn id="494" idx="3"/>
            <a:endCxn id="498" idx="1"/>
          </p:cNvCxnSpPr>
          <p:nvPr/>
        </p:nvCxnSpPr>
        <p:spPr>
          <a:xfrm>
            <a:off x="7052539" y="883452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8" name="Shape 508"/>
          <p:cNvCxnSpPr>
            <a:stCxn id="495" idx="3"/>
            <a:endCxn id="499" idx="1"/>
          </p:cNvCxnSpPr>
          <p:nvPr/>
        </p:nvCxnSpPr>
        <p:spPr>
          <a:xfrm>
            <a:off x="7052539" y="1996260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9" name="Shape 509"/>
          <p:cNvCxnSpPr>
            <a:stCxn id="496" idx="3"/>
            <a:endCxn id="500" idx="1"/>
          </p:cNvCxnSpPr>
          <p:nvPr/>
        </p:nvCxnSpPr>
        <p:spPr>
          <a:xfrm>
            <a:off x="7052539" y="3351312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0" name="Shape 510"/>
          <p:cNvCxnSpPr>
            <a:stCxn id="497" idx="3"/>
            <a:endCxn id="501" idx="1"/>
          </p:cNvCxnSpPr>
          <p:nvPr/>
        </p:nvCxnSpPr>
        <p:spPr>
          <a:xfrm>
            <a:off x="7052539" y="4373036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1" name="Shape 511"/>
          <p:cNvCxnSpPr>
            <a:stCxn id="498" idx="3"/>
            <a:endCxn id="502" idx="1"/>
          </p:cNvCxnSpPr>
          <p:nvPr/>
        </p:nvCxnSpPr>
        <p:spPr>
          <a:xfrm>
            <a:off x="7853390" y="883441"/>
            <a:ext cx="460200" cy="1719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2" name="Shape 512"/>
          <p:cNvCxnSpPr>
            <a:stCxn id="499" idx="3"/>
            <a:endCxn id="502" idx="1"/>
          </p:cNvCxnSpPr>
          <p:nvPr/>
        </p:nvCxnSpPr>
        <p:spPr>
          <a:xfrm>
            <a:off x="7853390" y="1996249"/>
            <a:ext cx="460200" cy="606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3" name="Shape 513"/>
          <p:cNvCxnSpPr>
            <a:stCxn id="500" idx="3"/>
            <a:endCxn id="502" idx="1"/>
          </p:cNvCxnSpPr>
          <p:nvPr/>
        </p:nvCxnSpPr>
        <p:spPr>
          <a:xfrm flipH="1" rot="10800000">
            <a:off x="7853390" y="2603101"/>
            <a:ext cx="460200" cy="7482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4" name="Shape 514"/>
          <p:cNvCxnSpPr>
            <a:stCxn id="501" idx="3"/>
            <a:endCxn id="502" idx="1"/>
          </p:cNvCxnSpPr>
          <p:nvPr/>
        </p:nvCxnSpPr>
        <p:spPr>
          <a:xfrm flipH="1" rot="10800000">
            <a:off x="7853390" y="2603024"/>
            <a:ext cx="460200" cy="17700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Pros &amp; Cons</a:t>
            </a:r>
          </a:p>
        </p:txBody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311700" y="1149950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Cons</a:t>
            </a:r>
          </a:p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Font typeface="Cambria"/>
              <a:buChar char="●"/>
            </a:pPr>
            <a:r>
              <a:rPr b="1" lang="en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Uses common fork-join pool!</a:t>
            </a:r>
          </a:p>
          <a:p>
            <a:pPr indent="-228600" lvl="1" marL="914400" rtl="0">
              <a:spcBef>
                <a:spcPts val="0"/>
              </a:spcBef>
              <a:buClr>
                <a:srgbClr val="CC0000"/>
              </a:buClr>
              <a:buFont typeface="Cambria"/>
              <a:buChar char="○"/>
            </a:pPr>
            <a:r>
              <a:rPr b="1" lang="en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One slow operation affects others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Computation can be invalid as ordering is not guaranteed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Can be slower, than sequential stream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>
                <a:latin typeface="Cambria"/>
                <a:ea typeface="Cambria"/>
                <a:cs typeface="Cambria"/>
                <a:sym typeface="Cambria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6290483" y="3902507"/>
            <a:ext cx="1842599" cy="8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CPU4</a:t>
            </a:r>
          </a:p>
        </p:txBody>
      </p:sp>
      <p:sp>
        <p:nvSpPr>
          <p:cNvPr id="522" name="Shape 522"/>
          <p:cNvSpPr/>
          <p:nvPr/>
        </p:nvSpPr>
        <p:spPr>
          <a:xfrm>
            <a:off x="6290483" y="2898644"/>
            <a:ext cx="1842599" cy="8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CPU3</a:t>
            </a:r>
          </a:p>
        </p:txBody>
      </p:sp>
      <p:sp>
        <p:nvSpPr>
          <p:cNvPr id="523" name="Shape 523"/>
          <p:cNvSpPr/>
          <p:nvPr/>
        </p:nvSpPr>
        <p:spPr>
          <a:xfrm>
            <a:off x="6272394" y="1514333"/>
            <a:ext cx="1842600" cy="8153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CPU2</a:t>
            </a:r>
          </a:p>
        </p:txBody>
      </p:sp>
      <p:sp>
        <p:nvSpPr>
          <p:cNvPr id="524" name="Shape 524"/>
          <p:cNvSpPr/>
          <p:nvPr/>
        </p:nvSpPr>
        <p:spPr>
          <a:xfrm>
            <a:off x="6254305" y="425587"/>
            <a:ext cx="1842599" cy="8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CPU1</a:t>
            </a:r>
          </a:p>
        </p:txBody>
      </p:sp>
      <p:sp>
        <p:nvSpPr>
          <p:cNvPr id="525" name="Shape 525"/>
          <p:cNvSpPr/>
          <p:nvPr/>
        </p:nvSpPr>
        <p:spPr>
          <a:xfrm>
            <a:off x="4981980" y="245534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4226775" y="2455342"/>
            <a:ext cx="5385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7" name="Shape 527"/>
          <p:cNvCxnSpPr>
            <a:stCxn id="526" idx="3"/>
            <a:endCxn id="525" idx="1"/>
          </p:cNvCxnSpPr>
          <p:nvPr/>
        </p:nvCxnSpPr>
        <p:spPr>
          <a:xfrm>
            <a:off x="4765275" y="2603092"/>
            <a:ext cx="2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8" name="Shape 528"/>
          <p:cNvSpPr/>
          <p:nvPr/>
        </p:nvSpPr>
        <p:spPr>
          <a:xfrm>
            <a:off x="5717499" y="245534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9" name="Shape 529"/>
          <p:cNvCxnSpPr>
            <a:stCxn id="525" idx="3"/>
            <a:endCxn id="528" idx="1"/>
          </p:cNvCxnSpPr>
          <p:nvPr/>
        </p:nvCxnSpPr>
        <p:spPr>
          <a:xfrm>
            <a:off x="5500680" y="2603092"/>
            <a:ext cx="2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0" name="Shape 530"/>
          <p:cNvSpPr/>
          <p:nvPr/>
        </p:nvSpPr>
        <p:spPr>
          <a:xfrm>
            <a:off x="6533839" y="73570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6533839" y="1848510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6533839" y="320356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6533839" y="4225286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7334690" y="735691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7334690" y="1848499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7334690" y="3203551"/>
            <a:ext cx="518700" cy="295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7334690" y="4225274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8313606" y="245534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9" name="Shape 539"/>
          <p:cNvCxnSpPr>
            <a:stCxn id="528" idx="3"/>
            <a:endCxn id="530" idx="1"/>
          </p:cNvCxnSpPr>
          <p:nvPr/>
        </p:nvCxnSpPr>
        <p:spPr>
          <a:xfrm flipH="1" rot="10800000">
            <a:off x="6236199" y="883492"/>
            <a:ext cx="297600" cy="1719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0" name="Shape 540"/>
          <p:cNvCxnSpPr>
            <a:stCxn id="528" idx="3"/>
            <a:endCxn id="531" idx="1"/>
          </p:cNvCxnSpPr>
          <p:nvPr/>
        </p:nvCxnSpPr>
        <p:spPr>
          <a:xfrm flipH="1" rot="10800000">
            <a:off x="6236199" y="1996192"/>
            <a:ext cx="297600" cy="6069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1" name="Shape 541"/>
          <p:cNvCxnSpPr>
            <a:stCxn id="528" idx="3"/>
            <a:endCxn id="532" idx="1"/>
          </p:cNvCxnSpPr>
          <p:nvPr/>
        </p:nvCxnSpPr>
        <p:spPr>
          <a:xfrm>
            <a:off x="6236199" y="2603092"/>
            <a:ext cx="297600" cy="748199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2" name="Shape 542"/>
          <p:cNvCxnSpPr>
            <a:stCxn id="528" idx="3"/>
            <a:endCxn id="533" idx="1"/>
          </p:cNvCxnSpPr>
          <p:nvPr/>
        </p:nvCxnSpPr>
        <p:spPr>
          <a:xfrm>
            <a:off x="6236199" y="2603092"/>
            <a:ext cx="297600" cy="1769999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3" name="Shape 543"/>
          <p:cNvCxnSpPr>
            <a:stCxn id="530" idx="3"/>
            <a:endCxn id="534" idx="1"/>
          </p:cNvCxnSpPr>
          <p:nvPr/>
        </p:nvCxnSpPr>
        <p:spPr>
          <a:xfrm>
            <a:off x="7052539" y="883452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4" name="Shape 544"/>
          <p:cNvCxnSpPr>
            <a:stCxn id="531" idx="3"/>
            <a:endCxn id="535" idx="1"/>
          </p:cNvCxnSpPr>
          <p:nvPr/>
        </p:nvCxnSpPr>
        <p:spPr>
          <a:xfrm>
            <a:off x="7052539" y="1996260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5" name="Shape 545"/>
          <p:cNvCxnSpPr>
            <a:stCxn id="532" idx="3"/>
            <a:endCxn id="536" idx="1"/>
          </p:cNvCxnSpPr>
          <p:nvPr/>
        </p:nvCxnSpPr>
        <p:spPr>
          <a:xfrm>
            <a:off x="7052539" y="3351312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6" name="Shape 546"/>
          <p:cNvCxnSpPr>
            <a:stCxn id="533" idx="3"/>
            <a:endCxn id="537" idx="1"/>
          </p:cNvCxnSpPr>
          <p:nvPr/>
        </p:nvCxnSpPr>
        <p:spPr>
          <a:xfrm>
            <a:off x="7052539" y="4373036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7" name="Shape 547"/>
          <p:cNvCxnSpPr>
            <a:stCxn id="534" idx="3"/>
            <a:endCxn id="538" idx="1"/>
          </p:cNvCxnSpPr>
          <p:nvPr/>
        </p:nvCxnSpPr>
        <p:spPr>
          <a:xfrm>
            <a:off x="7853390" y="883441"/>
            <a:ext cx="460200" cy="1719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8" name="Shape 548"/>
          <p:cNvCxnSpPr>
            <a:stCxn id="535" idx="3"/>
            <a:endCxn id="538" idx="1"/>
          </p:cNvCxnSpPr>
          <p:nvPr/>
        </p:nvCxnSpPr>
        <p:spPr>
          <a:xfrm>
            <a:off x="7853390" y="1996249"/>
            <a:ext cx="460200" cy="6069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9" name="Shape 549"/>
          <p:cNvCxnSpPr>
            <a:stCxn id="536" idx="3"/>
            <a:endCxn id="538" idx="1"/>
          </p:cNvCxnSpPr>
          <p:nvPr/>
        </p:nvCxnSpPr>
        <p:spPr>
          <a:xfrm flipH="1" rot="10800000">
            <a:off x="7853390" y="2603101"/>
            <a:ext cx="460200" cy="7482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0" name="Shape 550"/>
          <p:cNvCxnSpPr>
            <a:stCxn id="537" idx="3"/>
            <a:endCxn id="538" idx="1"/>
          </p:cNvCxnSpPr>
          <p:nvPr/>
        </p:nvCxnSpPr>
        <p:spPr>
          <a:xfrm flipH="1" rot="10800000">
            <a:off x="7853390" y="2603024"/>
            <a:ext cx="460200" cy="1770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Performance Considerations</a:t>
            </a:r>
          </a:p>
        </p:txBody>
      </p:sp>
      <p:sp>
        <p:nvSpPr>
          <p:cNvPr id="556" name="Shape 556"/>
          <p:cNvSpPr txBox="1"/>
          <p:nvPr>
            <p:ph idx="4294967295" type="body"/>
          </p:nvPr>
        </p:nvSpPr>
        <p:spPr>
          <a:xfrm>
            <a:off x="311700" y="1149950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Collection size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Splitting efficiency</a:t>
            </a:r>
          </a:p>
          <a:p>
            <a:pPr indent="-228600" lvl="1" marL="914400" rtl="0">
              <a:spcBef>
                <a:spcPts val="0"/>
              </a:spcBef>
              <a:buFont typeface="Cambria"/>
              <a:buChar char="○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Arrays / ArrayLists</a:t>
            </a:r>
          </a:p>
          <a:p>
            <a:pPr indent="-228600" lvl="1" marL="914400" rtl="0">
              <a:spcBef>
                <a:spcPts val="0"/>
              </a:spcBef>
              <a:buFont typeface="Cambria"/>
              <a:buChar char="○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HashMaps/HashSets</a:t>
            </a:r>
          </a:p>
          <a:p>
            <a:pPr indent="-228600" lvl="1" marL="914400" rtl="0">
              <a:spcBef>
                <a:spcPts val="0"/>
              </a:spcBef>
              <a:buFont typeface="Cambria"/>
              <a:buChar char="○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LinkedLists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  <a:buFont typeface="Cambria"/>
              <a:buChar char="○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BlockingQueues</a:t>
            </a:r>
          </a:p>
          <a:p>
            <a:pPr indent="-228600" lvl="0" marL="457200" rtl="0">
              <a:spcBef>
                <a:spcPts val="0"/>
              </a:spcBef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Operation efficiency</a:t>
            </a:r>
          </a:p>
          <a:p>
            <a:pPr indent="-228600" lvl="1" marL="914400" rtl="0">
              <a:spcBef>
                <a:spcPts val="0"/>
              </a:spcBef>
              <a:buFont typeface="Cambria"/>
              <a:buChar char="○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Dependencies</a:t>
            </a:r>
          </a:p>
          <a:p>
            <a:pPr indent="-228600" lvl="1" marL="914400" rtl="0">
              <a:spcBef>
                <a:spcPts val="0"/>
              </a:spcBef>
              <a:buFont typeface="Cambria"/>
              <a:buChar char="○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Statelessnes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>
                <a:latin typeface="Cambria"/>
                <a:ea typeface="Cambria"/>
                <a:cs typeface="Cambria"/>
                <a:sym typeface="Cambria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6290483" y="3902507"/>
            <a:ext cx="1842599" cy="8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CPU4</a:t>
            </a:r>
          </a:p>
        </p:txBody>
      </p:sp>
      <p:sp>
        <p:nvSpPr>
          <p:cNvPr id="558" name="Shape 558"/>
          <p:cNvSpPr/>
          <p:nvPr/>
        </p:nvSpPr>
        <p:spPr>
          <a:xfrm>
            <a:off x="6290483" y="2898644"/>
            <a:ext cx="1842599" cy="8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CPU3</a:t>
            </a:r>
          </a:p>
        </p:txBody>
      </p:sp>
      <p:sp>
        <p:nvSpPr>
          <p:cNvPr id="559" name="Shape 559"/>
          <p:cNvSpPr/>
          <p:nvPr/>
        </p:nvSpPr>
        <p:spPr>
          <a:xfrm>
            <a:off x="6272394" y="1514333"/>
            <a:ext cx="1842600" cy="8153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CPU2</a:t>
            </a:r>
          </a:p>
        </p:txBody>
      </p:sp>
      <p:sp>
        <p:nvSpPr>
          <p:cNvPr id="560" name="Shape 560"/>
          <p:cNvSpPr/>
          <p:nvPr/>
        </p:nvSpPr>
        <p:spPr>
          <a:xfrm>
            <a:off x="6254305" y="425587"/>
            <a:ext cx="1842599" cy="8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CPU1</a:t>
            </a:r>
          </a:p>
        </p:txBody>
      </p:sp>
      <p:sp>
        <p:nvSpPr>
          <p:cNvPr id="561" name="Shape 561"/>
          <p:cNvSpPr/>
          <p:nvPr/>
        </p:nvSpPr>
        <p:spPr>
          <a:xfrm>
            <a:off x="4981980" y="245534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4226775" y="2455342"/>
            <a:ext cx="5385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63" name="Shape 563"/>
          <p:cNvCxnSpPr>
            <a:stCxn id="562" idx="3"/>
            <a:endCxn id="561" idx="1"/>
          </p:cNvCxnSpPr>
          <p:nvPr/>
        </p:nvCxnSpPr>
        <p:spPr>
          <a:xfrm>
            <a:off x="4765275" y="2603092"/>
            <a:ext cx="2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4" name="Shape 564"/>
          <p:cNvSpPr/>
          <p:nvPr/>
        </p:nvSpPr>
        <p:spPr>
          <a:xfrm>
            <a:off x="5717499" y="245534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65" name="Shape 565"/>
          <p:cNvCxnSpPr>
            <a:stCxn id="561" idx="3"/>
            <a:endCxn id="564" idx="1"/>
          </p:cNvCxnSpPr>
          <p:nvPr/>
        </p:nvCxnSpPr>
        <p:spPr>
          <a:xfrm>
            <a:off x="5500680" y="2603092"/>
            <a:ext cx="2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6" name="Shape 566"/>
          <p:cNvSpPr/>
          <p:nvPr/>
        </p:nvSpPr>
        <p:spPr>
          <a:xfrm>
            <a:off x="6533839" y="73570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6533839" y="1848510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6533839" y="320356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6533839" y="4225286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7334690" y="735691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7334690" y="1848499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7334690" y="3203551"/>
            <a:ext cx="518700" cy="295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7334690" y="4225274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8313606" y="2455342"/>
            <a:ext cx="518700" cy="29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5" name="Shape 575"/>
          <p:cNvCxnSpPr>
            <a:stCxn id="564" idx="3"/>
            <a:endCxn id="566" idx="1"/>
          </p:cNvCxnSpPr>
          <p:nvPr/>
        </p:nvCxnSpPr>
        <p:spPr>
          <a:xfrm flipH="1" rot="10800000">
            <a:off x="6236199" y="883492"/>
            <a:ext cx="297600" cy="1719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6" name="Shape 576"/>
          <p:cNvCxnSpPr>
            <a:stCxn id="564" idx="3"/>
            <a:endCxn id="567" idx="1"/>
          </p:cNvCxnSpPr>
          <p:nvPr/>
        </p:nvCxnSpPr>
        <p:spPr>
          <a:xfrm flipH="1" rot="10800000">
            <a:off x="6236199" y="1996192"/>
            <a:ext cx="297600" cy="6069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7" name="Shape 577"/>
          <p:cNvCxnSpPr>
            <a:stCxn id="564" idx="3"/>
            <a:endCxn id="568" idx="1"/>
          </p:cNvCxnSpPr>
          <p:nvPr/>
        </p:nvCxnSpPr>
        <p:spPr>
          <a:xfrm>
            <a:off x="6236199" y="2603092"/>
            <a:ext cx="297600" cy="748199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8" name="Shape 578"/>
          <p:cNvCxnSpPr>
            <a:stCxn id="564" idx="3"/>
            <a:endCxn id="569" idx="1"/>
          </p:cNvCxnSpPr>
          <p:nvPr/>
        </p:nvCxnSpPr>
        <p:spPr>
          <a:xfrm>
            <a:off x="6236199" y="2603092"/>
            <a:ext cx="297600" cy="1769999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9" name="Shape 579"/>
          <p:cNvCxnSpPr>
            <a:stCxn id="566" idx="3"/>
            <a:endCxn id="570" idx="1"/>
          </p:cNvCxnSpPr>
          <p:nvPr/>
        </p:nvCxnSpPr>
        <p:spPr>
          <a:xfrm>
            <a:off x="7052539" y="883452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0" name="Shape 580"/>
          <p:cNvCxnSpPr>
            <a:stCxn id="567" idx="3"/>
            <a:endCxn id="571" idx="1"/>
          </p:cNvCxnSpPr>
          <p:nvPr/>
        </p:nvCxnSpPr>
        <p:spPr>
          <a:xfrm>
            <a:off x="7052539" y="1996260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1" name="Shape 581"/>
          <p:cNvCxnSpPr>
            <a:stCxn id="568" idx="3"/>
            <a:endCxn id="572" idx="1"/>
          </p:cNvCxnSpPr>
          <p:nvPr/>
        </p:nvCxnSpPr>
        <p:spPr>
          <a:xfrm>
            <a:off x="7052539" y="3351312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2" name="Shape 582"/>
          <p:cNvCxnSpPr>
            <a:stCxn id="569" idx="3"/>
            <a:endCxn id="573" idx="1"/>
          </p:cNvCxnSpPr>
          <p:nvPr/>
        </p:nvCxnSpPr>
        <p:spPr>
          <a:xfrm>
            <a:off x="7052539" y="4373036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3" name="Shape 583"/>
          <p:cNvCxnSpPr>
            <a:stCxn id="570" idx="3"/>
            <a:endCxn id="574" idx="1"/>
          </p:cNvCxnSpPr>
          <p:nvPr/>
        </p:nvCxnSpPr>
        <p:spPr>
          <a:xfrm>
            <a:off x="7853390" y="883441"/>
            <a:ext cx="460200" cy="1719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4" name="Shape 584"/>
          <p:cNvCxnSpPr>
            <a:stCxn id="571" idx="3"/>
            <a:endCxn id="574" idx="1"/>
          </p:cNvCxnSpPr>
          <p:nvPr/>
        </p:nvCxnSpPr>
        <p:spPr>
          <a:xfrm>
            <a:off x="7853390" y="1996249"/>
            <a:ext cx="460200" cy="6069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5" name="Shape 585"/>
          <p:cNvCxnSpPr>
            <a:stCxn id="572" idx="3"/>
            <a:endCxn id="574" idx="1"/>
          </p:cNvCxnSpPr>
          <p:nvPr/>
        </p:nvCxnSpPr>
        <p:spPr>
          <a:xfrm flipH="1" rot="10800000">
            <a:off x="7853390" y="2603101"/>
            <a:ext cx="460200" cy="7482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6" name="Shape 586"/>
          <p:cNvCxnSpPr>
            <a:stCxn id="573" idx="3"/>
            <a:endCxn id="574" idx="1"/>
          </p:cNvCxnSpPr>
          <p:nvPr/>
        </p:nvCxnSpPr>
        <p:spPr>
          <a:xfrm flipH="1" rot="10800000">
            <a:off x="7853390" y="2603024"/>
            <a:ext cx="460200" cy="1770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Executive 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-M56_(ORDATA).jpg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26667">
            <a:off x="2339537" y="1555538"/>
            <a:ext cx="4750776" cy="203812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:(){ :|:&amp; };: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Executive Summary</a:t>
            </a:r>
          </a:p>
        </p:txBody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311700" y="1132200"/>
            <a:ext cx="5498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All parallel steam uses common pool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One pool per JVM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One slow operation can block all others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Waiting for resources (IO/Network/Lock) is slow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Even there’s no JMX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What can I do?</a:t>
            </a:r>
            <a:br>
              <a:rPr lang="en">
                <a:latin typeface="Cambria"/>
                <a:ea typeface="Cambria"/>
                <a:cs typeface="Cambria"/>
                <a:sym typeface="Cambria"/>
              </a:rPr>
            </a:br>
            <a:br>
              <a:rPr lang="en">
                <a:latin typeface="Cambria"/>
                <a:ea typeface="Cambria"/>
                <a:cs typeface="Cambria"/>
                <a:sym typeface="Cambria"/>
              </a:rPr>
            </a:b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524" y="152400"/>
            <a:ext cx="4029073" cy="48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Holy Hack</a:t>
            </a:r>
          </a:p>
        </p:txBody>
      </p:sp>
      <p:sp>
        <p:nvSpPr>
          <p:cNvPr id="604" name="Shape 604"/>
          <p:cNvSpPr txBox="1"/>
          <p:nvPr>
            <p:ph idx="4294967295" type="subTitle"/>
          </p:nvPr>
        </p:nvSpPr>
        <p:spPr>
          <a:xfrm>
            <a:off x="490250" y="2834125"/>
            <a:ext cx="45621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How to start parallel stream using custom ForkJoinPool?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1125"/>
            <a:ext cx="8839200" cy="210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8875"/>
            <a:ext cx="8839200" cy="3125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y-1417289_1920.png" id="619" name="Shape 619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Holy Hack II</a:t>
            </a:r>
          </a:p>
        </p:txBody>
      </p:sp>
      <p:sp>
        <p:nvSpPr>
          <p:cNvPr id="621" name="Shape 6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Using CompletableFutute</a:t>
            </a:r>
          </a:p>
        </p:txBody>
      </p:sp>
      <p:pic>
        <p:nvPicPr>
          <p:cNvPr descr="angel-1273986_1280.png" id="622" name="Shape 6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49146">
            <a:off x="3888898" y="1054236"/>
            <a:ext cx="5463903" cy="30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9487"/>
            <a:ext cx="8839200" cy="206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Advises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/>
        </p:nvSpPr>
        <p:spPr>
          <a:xfrm>
            <a:off x="581890" y="2111432"/>
            <a:ext cx="7980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Advises</a:t>
            </a:r>
          </a:p>
        </p:txBody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Avoid using the common pool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Check every library for parallel() calls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Check common-pool thread usage in test environmen</a:t>
            </a:r>
            <a:r>
              <a:rPr lang="en"/>
              <a:t>t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Try to automate testing of parallel operations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Performance test with sequential and parallel streams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Use different collection sizes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Take number of CPUs into account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 CompletableFuture, which has an Executor argument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Try out various executors, but be aware of what you’re doing!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anic_side_plan_annotated_English.png" id="644" name="Shape 644"/>
          <p:cNvPicPr preferRelativeResize="0"/>
          <p:nvPr/>
        </p:nvPicPr>
        <p:blipFill rotWithShape="1">
          <a:blip r:embed="rId3">
            <a:alphaModFix/>
          </a:blip>
          <a:srcRect b="17039" l="63536" r="0" t="0"/>
          <a:stretch/>
        </p:blipFill>
        <p:spPr>
          <a:xfrm>
            <a:off x="0" y="1855587"/>
            <a:ext cx="4147502" cy="298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Bulkheads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/>
        </p:nvSpPr>
        <p:spPr>
          <a:xfrm>
            <a:off x="3133800" y="1239725"/>
            <a:ext cx="1102500" cy="622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Service</a:t>
            </a:r>
          </a:p>
        </p:txBody>
      </p:sp>
      <p:sp>
        <p:nvSpPr>
          <p:cNvPr id="651" name="Shape 651"/>
          <p:cNvSpPr/>
          <p:nvPr/>
        </p:nvSpPr>
        <p:spPr>
          <a:xfrm>
            <a:off x="2703325" y="3220625"/>
            <a:ext cx="1102500" cy="683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Data Access</a:t>
            </a:r>
          </a:p>
        </p:txBody>
      </p:sp>
      <p:sp>
        <p:nvSpPr>
          <p:cNvPr id="652" name="Shape 652"/>
          <p:cNvSpPr/>
          <p:nvPr/>
        </p:nvSpPr>
        <p:spPr>
          <a:xfrm>
            <a:off x="5635250" y="2131800"/>
            <a:ext cx="1028100" cy="683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Gateway</a:t>
            </a:r>
          </a:p>
        </p:txBody>
      </p:sp>
      <p:cxnSp>
        <p:nvCxnSpPr>
          <p:cNvPr id="653" name="Shape 653"/>
          <p:cNvCxnSpPr>
            <a:stCxn id="650" idx="2"/>
            <a:endCxn id="651" idx="0"/>
          </p:cNvCxnSpPr>
          <p:nvPr/>
        </p:nvCxnSpPr>
        <p:spPr>
          <a:xfrm rot="5400000">
            <a:off x="2790450" y="2326025"/>
            <a:ext cx="1358700" cy="430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54" name="Shape 654"/>
          <p:cNvCxnSpPr>
            <a:stCxn id="650" idx="3"/>
            <a:endCxn id="652" idx="1"/>
          </p:cNvCxnSpPr>
          <p:nvPr/>
        </p:nvCxnSpPr>
        <p:spPr>
          <a:xfrm>
            <a:off x="4236300" y="1550825"/>
            <a:ext cx="1398900" cy="9225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55" name="Shape 655"/>
          <p:cNvSpPr/>
          <p:nvPr/>
        </p:nvSpPr>
        <p:spPr>
          <a:xfrm>
            <a:off x="2389750" y="2537925"/>
            <a:ext cx="1729650" cy="2048500"/>
          </a:xfrm>
          <a:custGeom>
            <a:pathLst>
              <a:path extrusionOk="0" h="81940" w="69186">
                <a:moveTo>
                  <a:pt x="0" y="0"/>
                </a:moveTo>
                <a:cubicBezTo>
                  <a:pt x="10193" y="3859"/>
                  <a:pt x="49629" y="9500"/>
                  <a:pt x="61158" y="23157"/>
                </a:cubicBezTo>
                <a:cubicBezTo>
                  <a:pt x="72686" y="36813"/>
                  <a:pt x="67837" y="72142"/>
                  <a:pt x="69173" y="81940"/>
                </a:cubicBezTo>
              </a:path>
            </a:pathLst>
          </a:custGeom>
          <a:noFill/>
          <a:ln cap="flat" cmpd="sng" w="38100">
            <a:solidFill>
              <a:srgbClr val="B6D7A8"/>
            </a:solidFill>
            <a:prstDash val="dash"/>
            <a:round/>
            <a:headEnd len="lg" w="lg" type="none"/>
            <a:tailEnd len="lg" w="lg" type="none"/>
          </a:ln>
        </p:spPr>
      </p:sp>
      <p:sp>
        <p:nvSpPr>
          <p:cNvPr id="656" name="Shape 656"/>
          <p:cNvSpPr/>
          <p:nvPr/>
        </p:nvSpPr>
        <p:spPr>
          <a:xfrm>
            <a:off x="4794675" y="1053925"/>
            <a:ext cx="1699650" cy="2657100"/>
          </a:xfrm>
          <a:custGeom>
            <a:pathLst>
              <a:path extrusionOk="0" h="106284" w="67986">
                <a:moveTo>
                  <a:pt x="0" y="0"/>
                </a:moveTo>
                <a:cubicBezTo>
                  <a:pt x="2474" y="11627"/>
                  <a:pt x="3513" y="52053"/>
                  <a:pt x="14844" y="69767"/>
                </a:cubicBezTo>
                <a:cubicBezTo>
                  <a:pt x="26175" y="87481"/>
                  <a:pt x="59129" y="100197"/>
                  <a:pt x="67986" y="106284"/>
                </a:cubicBezTo>
              </a:path>
            </a:pathLst>
          </a:custGeom>
          <a:noFill/>
          <a:ln cap="flat" cmpd="sng" w="38100">
            <a:solidFill>
              <a:srgbClr val="EA9999"/>
            </a:solidFill>
            <a:prstDash val="dash"/>
            <a:round/>
            <a:headEnd len="lg" w="lg" type="none"/>
            <a:tailEnd len="lg" w="lg" type="none"/>
          </a:ln>
        </p:spPr>
      </p:sp>
      <p:sp>
        <p:nvSpPr>
          <p:cNvPr id="657" name="Shape 657"/>
          <p:cNvSpPr/>
          <p:nvPr/>
        </p:nvSpPr>
        <p:spPr>
          <a:xfrm>
            <a:off x="2389750" y="846125"/>
            <a:ext cx="2061050" cy="1402715"/>
          </a:xfrm>
          <a:custGeom>
            <a:pathLst>
              <a:path extrusionOk="0" h="55225" w="66107">
                <a:moveTo>
                  <a:pt x="0" y="52845"/>
                </a:moveTo>
                <a:cubicBezTo>
                  <a:pt x="9945" y="52498"/>
                  <a:pt x="48836" y="59574"/>
                  <a:pt x="59673" y="50767"/>
                </a:cubicBezTo>
                <a:cubicBezTo>
                  <a:pt x="70509" y="41959"/>
                  <a:pt x="64126" y="8461"/>
                  <a:pt x="65017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sp>
      <p:sp>
        <p:nvSpPr>
          <p:cNvPr id="658" name="Shape 658"/>
          <p:cNvSpPr txBox="1"/>
          <p:nvPr/>
        </p:nvSpPr>
        <p:spPr>
          <a:xfrm>
            <a:off x="363700" y="347225"/>
            <a:ext cx="4275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>
                <a:latin typeface="Cambria"/>
                <a:ea typeface="Cambria"/>
                <a:cs typeface="Cambria"/>
                <a:sym typeface="Cambria"/>
              </a:rPr>
              <a:t>Using Bulkheads</a:t>
            </a:r>
          </a:p>
        </p:txBody>
      </p:sp>
      <p:cxnSp>
        <p:nvCxnSpPr>
          <p:cNvPr id="659" name="Shape 659"/>
          <p:cNvCxnSpPr>
            <a:endCxn id="650" idx="1"/>
          </p:cNvCxnSpPr>
          <p:nvPr/>
        </p:nvCxnSpPr>
        <p:spPr>
          <a:xfrm flipH="1" rot="10800000">
            <a:off x="823800" y="1550825"/>
            <a:ext cx="2310000" cy="17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stealth"/>
          </a:ln>
        </p:spPr>
      </p:cxnSp>
      <p:sp>
        <p:nvSpPr>
          <p:cNvPr id="660" name="Shape 660"/>
          <p:cNvSpPr txBox="1"/>
          <p:nvPr/>
        </p:nvSpPr>
        <p:spPr>
          <a:xfrm>
            <a:off x="1117075" y="1239725"/>
            <a:ext cx="18813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incoming requests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5477500" y="1232075"/>
            <a:ext cx="4275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lang="en">
                <a:solidFill>
                  <a:srgbClr val="CC0000"/>
                </a:solidFill>
                <a:latin typeface="Cambria"/>
                <a:ea typeface="Cambria"/>
                <a:cs typeface="Cambria"/>
                <a:sym typeface="Cambria"/>
              </a:rPr>
              <a:t>ool #2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2635250" y="4150875"/>
            <a:ext cx="1102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AA84F"/>
                </a:solidFill>
                <a:latin typeface="Cambria"/>
                <a:ea typeface="Cambria"/>
                <a:cs typeface="Cambria"/>
                <a:sym typeface="Cambria"/>
              </a:rPr>
              <a:t>pool #3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3091975" y="807475"/>
            <a:ext cx="1102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pool #1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Motivation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Alternatives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type="title"/>
          </p:nvPr>
        </p:nvSpPr>
        <p:spPr>
          <a:xfrm>
            <a:off x="185525" y="333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Alternatives</a:t>
            </a:r>
          </a:p>
        </p:txBody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Reactor Core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http://projectreactor.io/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Akka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http://akka.io/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Reactive Streams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http://www.reactive-streams.org/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Speedment Java Stream ORM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https://github.com/speedment/speedment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Quasar -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https://github.com/puniverse/quasar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Thanks!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GitHub examples &amp; presentation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https://github.com/gitaroktato/forkjoinpools-and-parallelstreams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HTTP Async calls in REST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https://jersey.java.net/documentation/latest/async.html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http://allegro.tech/2014/10/async-rest.html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Presentations discussing Java 8 ‘s parallel &amp; asynchronous capabilities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https://www.youtube.com/watch?v=fabN6HNZ2qY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https://www.youtube.com/watch?v=h1N-qbo5VyY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https://www.youtube.com/watch?v=HdnHmbFg_hw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Talks with the authors of parallel computation in Java 8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https://www.infoq.com/interviews/doug-lea-fork-join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https://www.infoq.com/presentations/parallel-java-se-8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References II</a:t>
            </a:r>
          </a:p>
        </p:txBody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mbria"/>
            </a:pPr>
            <a:r>
              <a:rPr lang="en"/>
              <a:t>Shortest path algorithm parallelization in graphs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http://www.mcs.anl.gov/~itf/dbpp/text/node35.html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http://www.cslab.ntua.gr/courses/pps/files/fall2011/paper_sfhmmy.pdf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Original Fork-Join whitepaper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http://gee.cs.oswego.edu/dl/papers/fj.pdf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ForkJoinPool explanations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http://www.h-online.com/developer/features/The-fork-join-framework-in-Java-7-1762357.html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http://howtodoinjava.com/java-7/forkjoin-framework-tutorial-forkjoinpool-example/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http://www.oracle.com/technetwork/articles/java/fork-join-422606.html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9"/>
              </a:rPr>
              <a:t>http://www.javaworld.com/article/2078440/enterprise-java/java-tip-when-to-use-forkjoinpool-vs-executorservice.html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References III</a:t>
            </a:r>
          </a:p>
        </p:txBody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Parallel stream explanations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https://blog.oio.de/2016/01/22/parallel-stream-processing-in-java-8-performance-of-sequential-vs-parallel-stream-processing/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http://www.drdobbs.com/jvm/parallel-array-operations-in-java-8/240166287?pgno=2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Files.lines().parallel() issue in Java 8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accent5"/>
                </a:solidFill>
                <a:hlinkClick r:id="rId5"/>
              </a:rPr>
              <a:t>http://bytefish.de/blog/jdk8_files_lines_parallel_stream/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Motivation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rgbClr val="66009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  <a:hlinkClick r:id="rId3"/>
              </a:rPr>
              <a:t>Think Twice Before Using Java 8 Parallel Streams - DZone Java</a:t>
            </a:r>
          </a:p>
          <a:p>
            <a:pPr lv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050">
                <a:solidFill>
                  <a:srgbClr val="00662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https://dzone.com/articles/think-twice-using-java-8</a:t>
            </a:r>
          </a:p>
          <a:p>
            <a:pPr lvl="0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5454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66009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  <a:hlinkClick r:id="rId4"/>
              </a:rPr>
              <a:t>Java Parallel Streams Can Unexpectedly Degrade Performance ...</a:t>
            </a:r>
          </a:p>
          <a:p>
            <a:pPr lvl="0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62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https://zeroturnaround.com/.../java-</a:t>
            </a:r>
            <a:r>
              <a:rPr b="1" lang="en" sz="1050">
                <a:solidFill>
                  <a:srgbClr val="00662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parallel</a:t>
            </a:r>
            <a:r>
              <a:rPr lang="en" sz="1050">
                <a:solidFill>
                  <a:srgbClr val="00662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-</a:t>
            </a:r>
            <a:r>
              <a:rPr b="1" lang="en" sz="1050">
                <a:solidFill>
                  <a:srgbClr val="00662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streams</a:t>
            </a:r>
            <a:r>
              <a:rPr lang="en" sz="1050">
                <a:solidFill>
                  <a:srgbClr val="00662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-are-bad-for-your-...</a:t>
            </a:r>
          </a:p>
          <a:p>
            <a:pPr lvl="0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8080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66009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  <a:hlinkClick r:id="rId5"/>
              </a:rPr>
              <a:t>A Java Parallel Calamity - Cooperative Software Systems, Inc</a:t>
            </a:r>
          </a:p>
          <a:p>
            <a:pPr lvl="0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62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coopsoft.com/ar/Calamity2Article.html</a:t>
            </a:r>
          </a:p>
          <a:p>
            <a:pPr lv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rgbClr val="545454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rgbClr val="66009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  <a:hlinkClick r:id="rId6"/>
              </a:rPr>
              <a:t>A Java Fork-Join Calamity - Cooperative Software Systems, Inc</a:t>
            </a:r>
          </a:p>
          <a:p>
            <a:pPr lvl="0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662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coopsoft.com/ar/CalamityArticle.html</a:t>
            </a:r>
          </a:p>
          <a:p>
            <a:pPr lv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050">
              <a:solidFill>
                <a:srgbClr val="006621"/>
              </a:solidFill>
              <a:highlight>
                <a:srgbClr val="FFFFFF"/>
              </a:highlight>
              <a:hlinkClick r:id="rId7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rgbClr val="660099"/>
                </a:solidFill>
                <a:highlight>
                  <a:srgbClr val="FFFFFF"/>
                </a:highlight>
                <a:hlinkClick r:id="rId8"/>
              </a:rPr>
              <a:t>What's Wrong in Java 8, Part III: Streams and Parallel Streams - DZone ...</a:t>
            </a:r>
          </a:p>
          <a:p>
            <a:pPr lv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rgbClr val="006621"/>
                </a:solidFill>
                <a:highlight>
                  <a:srgbClr val="FFFFFF"/>
                </a:highlight>
              </a:rPr>
              <a:t>https://dzone.com/articles/whats-wrong-</a:t>
            </a:r>
            <a:r>
              <a:rPr b="1" lang="en" sz="1300">
                <a:solidFill>
                  <a:srgbClr val="006621"/>
                </a:solidFill>
                <a:highlight>
                  <a:srgbClr val="FFFFFF"/>
                </a:highlight>
              </a:rPr>
              <a:t>java</a:t>
            </a:r>
            <a:r>
              <a:rPr lang="en" sz="1300">
                <a:solidFill>
                  <a:srgbClr val="006621"/>
                </a:solidFill>
                <a:highlight>
                  <a:srgbClr val="FFFFFF"/>
                </a:highlight>
              </a:rPr>
              <a:t>-8-part-iii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...</a:t>
            </a:r>
          </a:p>
        </p:txBody>
      </p:sp>
      <p:pic>
        <p:nvPicPr>
          <p:cNvPr descr="animal-1300015_1280.png" id="80" name="Shape 80"/>
          <p:cNvPicPr preferRelativeResize="0"/>
          <p:nvPr/>
        </p:nvPicPr>
        <p:blipFill>
          <a:blip r:embed="rId9">
            <a:alphaModFix amt="79000"/>
          </a:blip>
          <a:stretch>
            <a:fillRect/>
          </a:stretch>
        </p:blipFill>
        <p:spPr>
          <a:xfrm>
            <a:off x="5361175" y="794542"/>
            <a:ext cx="3471125" cy="355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History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History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725" y="2003887"/>
            <a:ext cx="1432325" cy="1174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/>
          <p:nvPr/>
        </p:nvCxnSpPr>
        <p:spPr>
          <a:xfrm>
            <a:off x="481575" y="3599437"/>
            <a:ext cx="8079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" name="Shape 93"/>
          <p:cNvSpPr txBox="1"/>
          <p:nvPr/>
        </p:nvSpPr>
        <p:spPr>
          <a:xfrm>
            <a:off x="1029800" y="3786712"/>
            <a:ext cx="715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2000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60912"/>
            <a:ext cx="923474" cy="11172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2832475" y="3786712"/>
            <a:ext cx="675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2006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832475" y="3004162"/>
            <a:ext cx="675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JDK 6</a:t>
            </a:r>
          </a:p>
        </p:txBody>
      </p:sp>
      <p:pic>
        <p:nvPicPr>
          <p:cNvPr descr="Java.png" id="97" name="Shape 97"/>
          <p:cNvPicPr preferRelativeResize="0"/>
          <p:nvPr/>
        </p:nvPicPr>
        <p:blipFill rotWithShape="1">
          <a:blip r:embed="rId5">
            <a:alphaModFix/>
          </a:blip>
          <a:srcRect b="0" l="0" r="51971" t="0"/>
          <a:stretch/>
        </p:blipFill>
        <p:spPr>
          <a:xfrm>
            <a:off x="2832475" y="2233412"/>
            <a:ext cx="592050" cy="6248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4423300" y="3780812"/>
            <a:ext cx="675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2011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5874150" y="3786712"/>
            <a:ext cx="675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2014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423300" y="3004162"/>
            <a:ext cx="675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JDK 7</a:t>
            </a:r>
          </a:p>
        </p:txBody>
      </p:sp>
      <p:pic>
        <p:nvPicPr>
          <p:cNvPr descr="Java.png" id="101" name="Shape 101"/>
          <p:cNvPicPr preferRelativeResize="0"/>
          <p:nvPr/>
        </p:nvPicPr>
        <p:blipFill rotWithShape="1">
          <a:blip r:embed="rId5">
            <a:alphaModFix/>
          </a:blip>
          <a:srcRect b="0" l="0" r="51971" t="0"/>
          <a:stretch/>
        </p:blipFill>
        <p:spPr>
          <a:xfrm>
            <a:off x="4423300" y="2233412"/>
            <a:ext cx="592050" cy="62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5915925" y="2998262"/>
            <a:ext cx="675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JDK 8</a:t>
            </a:r>
          </a:p>
        </p:txBody>
      </p:sp>
      <p:pic>
        <p:nvPicPr>
          <p:cNvPr descr="Java.png" id="103" name="Shape 103"/>
          <p:cNvPicPr preferRelativeResize="0"/>
          <p:nvPr/>
        </p:nvPicPr>
        <p:blipFill rotWithShape="1">
          <a:blip r:embed="rId5">
            <a:alphaModFix/>
          </a:blip>
          <a:srcRect b="0" l="0" r="51971" t="0"/>
          <a:stretch/>
        </p:blipFill>
        <p:spPr>
          <a:xfrm>
            <a:off x="5915925" y="2227512"/>
            <a:ext cx="592050" cy="62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7409925" y="3786712"/>
            <a:ext cx="675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7409925" y="3004162"/>
            <a:ext cx="675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JDK 9</a:t>
            </a:r>
          </a:p>
        </p:txBody>
      </p:sp>
      <p:pic>
        <p:nvPicPr>
          <p:cNvPr descr="Java.png" id="106" name="Shape 106"/>
          <p:cNvPicPr preferRelativeResize="0"/>
          <p:nvPr/>
        </p:nvPicPr>
        <p:blipFill rotWithShape="1">
          <a:blip r:embed="rId5">
            <a:alphaModFix/>
          </a:blip>
          <a:srcRect b="0" l="0" r="51971" t="0"/>
          <a:stretch/>
        </p:blipFill>
        <p:spPr>
          <a:xfrm>
            <a:off x="7409925" y="2233412"/>
            <a:ext cx="592050" cy="62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2770037" y="1404250"/>
            <a:ext cx="1508700" cy="624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extension</a:t>
            </a:r>
          </a:p>
        </p:txBody>
      </p:sp>
      <p:sp>
        <p:nvSpPr>
          <p:cNvPr id="108" name="Shape 108"/>
          <p:cNvSpPr/>
          <p:nvPr/>
        </p:nvSpPr>
        <p:spPr>
          <a:xfrm>
            <a:off x="4491500" y="1436025"/>
            <a:ext cx="1287900" cy="624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fork-join</a:t>
            </a:r>
          </a:p>
        </p:txBody>
      </p:sp>
      <p:sp>
        <p:nvSpPr>
          <p:cNvPr id="109" name="Shape 109"/>
          <p:cNvSpPr/>
          <p:nvPr/>
        </p:nvSpPr>
        <p:spPr>
          <a:xfrm>
            <a:off x="5915950" y="1436025"/>
            <a:ext cx="1287900" cy="624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parallel</a:t>
            </a:r>
          </a:p>
        </p:txBody>
      </p:sp>
      <p:sp>
        <p:nvSpPr>
          <p:cNvPr id="110" name="Shape 110"/>
          <p:cNvSpPr/>
          <p:nvPr/>
        </p:nvSpPr>
        <p:spPr>
          <a:xfrm>
            <a:off x="7280050" y="1404250"/>
            <a:ext cx="1751400" cy="624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Files.lines()</a:t>
            </a:r>
          </a:p>
        </p:txBody>
      </p:sp>
      <p:cxnSp>
        <p:nvCxnSpPr>
          <p:cNvPr id="111" name="Shape 111"/>
          <p:cNvCxnSpPr>
            <a:endCxn id="93" idx="0"/>
          </p:cNvCxnSpPr>
          <p:nvPr/>
        </p:nvCxnSpPr>
        <p:spPr>
          <a:xfrm flipH="1">
            <a:off x="1387700" y="3448312"/>
            <a:ext cx="4500" cy="3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" name="Shape 112"/>
          <p:cNvCxnSpPr/>
          <p:nvPr/>
        </p:nvCxnSpPr>
        <p:spPr>
          <a:xfrm flipH="1">
            <a:off x="3168025" y="3448325"/>
            <a:ext cx="4500" cy="3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" name="Shape 113"/>
          <p:cNvCxnSpPr/>
          <p:nvPr/>
        </p:nvCxnSpPr>
        <p:spPr>
          <a:xfrm flipH="1">
            <a:off x="4726962" y="3448325"/>
            <a:ext cx="4500" cy="3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" name="Shape 114"/>
          <p:cNvCxnSpPr/>
          <p:nvPr/>
        </p:nvCxnSpPr>
        <p:spPr>
          <a:xfrm flipH="1">
            <a:off x="6273475" y="3448325"/>
            <a:ext cx="4500" cy="3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" name="Shape 115"/>
          <p:cNvCxnSpPr/>
          <p:nvPr/>
        </p:nvCxnSpPr>
        <p:spPr>
          <a:xfrm flipH="1">
            <a:off x="7745475" y="3430250"/>
            <a:ext cx="4500" cy="3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Big Picture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Big Picture</a:t>
            </a:r>
          </a:p>
        </p:txBody>
      </p:sp>
      <p:pic>
        <p:nvPicPr>
          <p:cNvPr descr="forkjoin-universe-all.png" id="126" name="Shape 126"/>
          <p:cNvPicPr preferRelativeResize="0"/>
          <p:nvPr/>
        </p:nvPicPr>
        <p:blipFill rotWithShape="1">
          <a:blip r:embed="rId3">
            <a:alphaModFix/>
          </a:blip>
          <a:srcRect b="-170" l="-1034" r="592" t="-180"/>
          <a:stretch/>
        </p:blipFill>
        <p:spPr>
          <a:xfrm>
            <a:off x="-40574" y="-18475"/>
            <a:ext cx="9184580" cy="51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